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69" r:id="rId2"/>
    <p:sldId id="327" r:id="rId3"/>
    <p:sldId id="328" r:id="rId4"/>
    <p:sldId id="322" r:id="rId5"/>
    <p:sldId id="324" r:id="rId6"/>
    <p:sldId id="279" r:id="rId7"/>
    <p:sldId id="323" r:id="rId8"/>
    <p:sldId id="325" r:id="rId9"/>
    <p:sldId id="330" r:id="rId10"/>
    <p:sldId id="278" r:id="rId11"/>
    <p:sldId id="280" r:id="rId12"/>
    <p:sldId id="281" r:id="rId13"/>
    <p:sldId id="282" r:id="rId14"/>
    <p:sldId id="283" r:id="rId15"/>
    <p:sldId id="284" r:id="rId16"/>
    <p:sldId id="331" r:id="rId17"/>
    <p:sldId id="294" r:id="rId18"/>
    <p:sldId id="295" r:id="rId19"/>
    <p:sldId id="285" r:id="rId20"/>
    <p:sldId id="291" r:id="rId21"/>
    <p:sldId id="292" r:id="rId22"/>
    <p:sldId id="293" r:id="rId23"/>
    <p:sldId id="286" r:id="rId24"/>
    <p:sldId id="288" r:id="rId25"/>
    <p:sldId id="289" r:id="rId26"/>
    <p:sldId id="296" r:id="rId27"/>
    <p:sldId id="297" r:id="rId28"/>
    <p:sldId id="298" r:id="rId29"/>
    <p:sldId id="299" r:id="rId30"/>
    <p:sldId id="300" r:id="rId31"/>
    <p:sldId id="301" r:id="rId32"/>
    <p:sldId id="302" r:id="rId33"/>
    <p:sldId id="303" r:id="rId34"/>
    <p:sldId id="311" r:id="rId35"/>
    <p:sldId id="305" r:id="rId36"/>
    <p:sldId id="306" r:id="rId37"/>
    <p:sldId id="307" r:id="rId38"/>
    <p:sldId id="308" r:id="rId39"/>
    <p:sldId id="312" r:id="rId40"/>
    <p:sldId id="313" r:id="rId41"/>
    <p:sldId id="319" r:id="rId42"/>
    <p:sldId id="320" r:id="rId43"/>
    <p:sldId id="321" r:id="rId44"/>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5" autoAdjust="0"/>
    <p:restoredTop sz="80760" autoAdjust="0"/>
  </p:normalViewPr>
  <p:slideViewPr>
    <p:cSldViewPr snapToGrid="0">
      <p:cViewPr varScale="1">
        <p:scale>
          <a:sx n="98" d="100"/>
          <a:sy n="98" d="100"/>
        </p:scale>
        <p:origin x="64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2017/9/25</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講義</a:t>
            </a:r>
            <a:endParaRPr kumimoji="1" lang="en-US" altLang="ja-JP" smtClean="0"/>
          </a:p>
          <a:p>
            <a:r>
              <a:rPr kumimoji="1" lang="en-US" altLang="ja-JP" smtClean="0"/>
              <a:t>Scomb</a:t>
            </a:r>
            <a:r>
              <a:rPr kumimoji="1" lang="en-US" altLang="ja-JP" baseline="0" dirty="0" smtClean="0"/>
              <a:t> </a:t>
            </a:r>
            <a:r>
              <a:rPr kumimoji="1" lang="ja-JP" altLang="en-US" baseline="0" dirty="0" smtClean="0"/>
              <a:t>でアンケートとる練習</a:t>
            </a:r>
            <a:endParaRPr kumimoji="1" lang="en-US" altLang="ja-JP" baseline="0" dirty="0" smtClean="0"/>
          </a:p>
          <a:p>
            <a:r>
              <a:rPr kumimoji="1" lang="en-US" altLang="ja-JP" baseline="0" dirty="0" smtClean="0"/>
              <a:t>Python</a:t>
            </a:r>
            <a:r>
              <a:rPr kumimoji="1" lang="ja-JP" altLang="en-US" baseline="0" dirty="0" smtClean="0"/>
              <a:t>のやり方</a:t>
            </a:r>
            <a:endParaRPr kumimoji="1" lang="en-US" altLang="ja-JP" baseline="0" dirty="0" smtClean="0"/>
          </a:p>
          <a:p>
            <a:r>
              <a:rPr kumimoji="1" lang="ja-JP" altLang="en-US" baseline="0" dirty="0" smtClean="0"/>
              <a:t>研究紹介</a:t>
            </a:r>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900" dirty="0"/>
              <a:t>詳細は以下の論文を参照</a:t>
            </a:r>
            <a:r>
              <a:rPr lang="en-US" altLang="ja-JP" sz="1900" dirty="0"/>
              <a:t/>
            </a:r>
            <a:br>
              <a:rPr lang="en-US" altLang="ja-JP" sz="1900" dirty="0"/>
            </a:br>
            <a:r>
              <a:rPr lang="en-US" altLang="ja-JP" sz="1300" dirty="0"/>
              <a:t>[Paul E. </a:t>
            </a:r>
            <a:r>
              <a:rPr lang="en-US" altLang="ja-JP" sz="1300" dirty="0" err="1"/>
              <a:t>Debevec</a:t>
            </a:r>
            <a:r>
              <a:rPr lang="en-US" altLang="ja-JP" sz="1300" dirty="0"/>
              <a:t> </a:t>
            </a:r>
            <a:r>
              <a:rPr lang="en-US" altLang="ja-JP" sz="1300" dirty="0" err="1"/>
              <a:t>Jitendra</a:t>
            </a:r>
            <a:r>
              <a:rPr lang="en-US" altLang="ja-JP" sz="1300" dirty="0"/>
              <a:t> Malik, Recovering High Dynamic Range Radiance Maps from Photographs]</a:t>
            </a:r>
          </a:p>
          <a:p>
            <a:endParaRPr lang="en-US" altLang="ja-JP" sz="1300" dirty="0"/>
          </a:p>
          <a:p>
            <a:r>
              <a:rPr lang="en-US" altLang="ja-JP" sz="1300" dirty="0"/>
              <a:t>TODO</a:t>
            </a:r>
            <a:r>
              <a:rPr lang="ja-JP" altLang="en-US" sz="1300" dirty="0"/>
              <a:t>久しぶりなので論文を読んでおく</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3809020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2963424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３０分くらいかけて紹介したい。</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a:t>
            </a:fld>
            <a:endParaRPr kumimoji="1" lang="ja-JP" altLang="en-US"/>
          </a:p>
        </p:txBody>
      </p:sp>
    </p:spTree>
    <p:extLst>
      <p:ext uri="{BB962C8B-B14F-4D97-AF65-F5344CB8AC3E}">
        <p14:creationId xmlns:p14="http://schemas.microsoft.com/office/powerpoint/2010/main" val="298172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0-1: f(1/2)</a:t>
            </a:r>
            <a:r>
              <a:rPr kumimoji="1" lang="en-US" altLang="ja-JP" baseline="0" dirty="0" smtClean="0"/>
              <a:t> = 2.25 - 2</a:t>
            </a:r>
            <a:endParaRPr kumimoji="1" lang="en-US" altLang="ja-JP" dirty="0" smtClean="0"/>
          </a:p>
          <a:p>
            <a:r>
              <a:rPr kumimoji="1" lang="en-US" altLang="ja-JP" dirty="0" smtClean="0"/>
              <a:t>1-2:</a:t>
            </a:r>
            <a:r>
              <a:rPr kumimoji="1" lang="en-US" altLang="ja-JP" baseline="0" dirty="0" smtClean="0"/>
              <a:t> </a:t>
            </a:r>
            <a:r>
              <a:rPr kumimoji="1" lang="en-US" altLang="ja-JP" dirty="0" smtClean="0"/>
              <a:t>f(3/2) = </a:t>
            </a:r>
            <a:r>
              <a:rPr kumimoji="1" lang="en-US" altLang="ja-JP" baseline="0" dirty="0" smtClean="0"/>
              <a:t>5.25 –</a:t>
            </a:r>
            <a:r>
              <a:rPr kumimoji="1" lang="ja-JP" altLang="en-US" baseline="0" dirty="0" smtClean="0"/>
              <a:t> </a:t>
            </a:r>
            <a:r>
              <a:rPr kumimoji="1" lang="en-US" altLang="ja-JP" baseline="0" dirty="0" smtClean="0"/>
              <a:t>5</a:t>
            </a:r>
            <a:endParaRPr kumimoji="1" lang="en-US" altLang="ja-JP" dirty="0" smtClean="0"/>
          </a:p>
          <a:p>
            <a:r>
              <a:rPr kumimoji="1" lang="en-US" altLang="ja-JP" dirty="0" smtClean="0"/>
              <a:t>2-3: f(5/2) = 6.25 - 6</a:t>
            </a:r>
          </a:p>
          <a:p>
            <a:r>
              <a:rPr kumimoji="1" lang="en-US" altLang="ja-JP" dirty="0" smtClean="0"/>
              <a:t>3-4: f(7/2) =</a:t>
            </a:r>
            <a:r>
              <a:rPr kumimoji="1" lang="en-US" altLang="ja-JP" baseline="0" dirty="0" smtClean="0"/>
              <a:t> 5.25 - 5</a:t>
            </a:r>
            <a:endParaRPr kumimoji="1" lang="en-US" altLang="ja-JP" dirty="0" smtClean="0"/>
          </a:p>
          <a:p>
            <a:pPr defTabSz="990478">
              <a:defRPr/>
            </a:pPr>
            <a:r>
              <a:rPr kumimoji="1" lang="en-US" altLang="ja-JP" dirty="0" smtClean="0"/>
              <a:t>4-5: f(9/2) = </a:t>
            </a:r>
            <a:r>
              <a:rPr kumimoji="1" lang="en-US" altLang="ja-JP" baseline="0" dirty="0" smtClean="0"/>
              <a:t>2.25 - 2</a:t>
            </a:r>
            <a:endParaRPr kumimoji="1" lang="en-US" altLang="ja-JP" dirty="0" smtClean="0"/>
          </a:p>
          <a:p>
            <a:endParaRPr kumimoji="1" lang="en-US" altLang="ja-JP" dirty="0" smtClean="0"/>
          </a:p>
          <a:p>
            <a:endParaRPr kumimoji="1" lang="en-US" altLang="ja-JP" dirty="0" smtClean="0"/>
          </a:p>
          <a:p>
            <a:endParaRPr kumimoji="1" lang="en-US" altLang="ja-JP" dirty="0" smtClean="0"/>
          </a:p>
          <a:p>
            <a:r>
              <a:rPr kumimoji="1" lang="en-US" altLang="ja-JP" dirty="0" smtClean="0"/>
              <a:t>49-42</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16</a:t>
            </a:fld>
            <a:endParaRPr kumimoji="1" lang="ja-JP" altLang="en-US"/>
          </a:p>
        </p:txBody>
      </p:sp>
    </p:spTree>
    <p:extLst>
      <p:ext uri="{BB962C8B-B14F-4D97-AF65-F5344CB8AC3E}">
        <p14:creationId xmlns:p14="http://schemas.microsoft.com/office/powerpoint/2010/main" val="415045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26</a:t>
            </a:fld>
            <a:endParaRPr kumimoji="1" lang="ja-JP" altLang="en-US"/>
          </a:p>
        </p:txBody>
      </p:sp>
    </p:spTree>
    <p:extLst>
      <p:ext uri="{BB962C8B-B14F-4D97-AF65-F5344CB8AC3E}">
        <p14:creationId xmlns:p14="http://schemas.microsoft.com/office/powerpoint/2010/main" val="914619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27</a:t>
            </a:fld>
            <a:endParaRPr kumimoji="1" lang="ja-JP" altLang="en-US"/>
          </a:p>
        </p:txBody>
      </p:sp>
    </p:spTree>
    <p:extLst>
      <p:ext uri="{BB962C8B-B14F-4D97-AF65-F5344CB8AC3E}">
        <p14:creationId xmlns:p14="http://schemas.microsoft.com/office/powerpoint/2010/main" val="2345403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en-US" altLang="ja-JP" dirty="0" err="1" smtClean="0"/>
              <a:t>hdr</a:t>
            </a:r>
            <a:endParaRPr kumimoji="1" lang="en-US" altLang="ja-JP" dirty="0" smtClean="0"/>
          </a:p>
          <a:p>
            <a:r>
              <a:rPr kumimoji="1" lang="ja-JP" altLang="en-US" dirty="0" smtClean="0"/>
              <a:t>１画素の</a:t>
            </a:r>
            <a:r>
              <a:rPr kumimoji="1" lang="en-US" altLang="ja-JP" dirty="0" smtClean="0"/>
              <a:t>RGBK </a:t>
            </a:r>
            <a:r>
              <a:rPr kumimoji="1" lang="ja-JP" altLang="en-US" dirty="0" smtClean="0"/>
              <a:t>各</a:t>
            </a:r>
            <a:r>
              <a:rPr kumimoji="1" lang="en-US" altLang="ja-JP" dirty="0" smtClean="0"/>
              <a:t>8bit</a:t>
            </a:r>
          </a:p>
          <a:p>
            <a:r>
              <a:rPr kumimoji="1" lang="en-US" altLang="ja-JP" baseline="0" dirty="0" smtClean="0"/>
              <a:t>r = R * 2^(k-128)</a:t>
            </a:r>
            <a:endParaRPr kumimoji="1" lang="en-US" altLang="ja-JP" dirty="0" smtClean="0"/>
          </a:p>
          <a:p>
            <a:pPr defTabSz="990478">
              <a:defRPr/>
            </a:pPr>
            <a:r>
              <a:rPr kumimoji="1" lang="en-US" altLang="ja-JP" baseline="0" dirty="0" smtClean="0"/>
              <a:t>g = G * 2^(k-128)</a:t>
            </a:r>
            <a:endParaRPr kumimoji="1" lang="en-US" altLang="ja-JP" dirty="0" smtClean="0"/>
          </a:p>
          <a:p>
            <a:pPr defTabSz="990478">
              <a:defRPr/>
            </a:pPr>
            <a:r>
              <a:rPr kumimoji="1" lang="en-US" altLang="ja-JP" baseline="0" dirty="0" smtClean="0"/>
              <a:t>b = B * 2^(k-128)</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30</a:t>
            </a:fld>
            <a:endParaRPr kumimoji="1" lang="ja-JP" altLang="en-US"/>
          </a:p>
        </p:txBody>
      </p:sp>
    </p:spTree>
    <p:extLst>
      <p:ext uri="{BB962C8B-B14F-4D97-AF65-F5344CB8AC3E}">
        <p14:creationId xmlns:p14="http://schemas.microsoft.com/office/powerpoint/2010/main" val="2790484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a:p>
            <a:r>
              <a:rPr lang="en-US" altLang="ja-JP" dirty="0" smtClean="0"/>
              <a:t>HDRI</a:t>
            </a:r>
            <a:r>
              <a:rPr lang="ja-JP" altLang="en-US" dirty="0" smtClean="0"/>
              <a:t>の画像フォーマットで最も広く用いられているものはおそらく</a:t>
            </a:r>
            <a:r>
              <a:rPr lang="en-US" altLang="ja-JP" dirty="0" smtClean="0"/>
              <a:t>Radiance</a:t>
            </a:r>
            <a:r>
              <a:rPr lang="ja-JP" altLang="en-US" dirty="0" smtClean="0"/>
              <a:t>の</a:t>
            </a:r>
            <a:r>
              <a:rPr lang="en-US" altLang="ja-JP" dirty="0" smtClean="0"/>
              <a:t>.</a:t>
            </a:r>
            <a:r>
              <a:rPr lang="en-US" altLang="ja-JP" dirty="0" err="1" smtClean="0"/>
              <a:t>hdr</a:t>
            </a:r>
            <a:r>
              <a:rPr lang="ja-JP" altLang="en-US" dirty="0" smtClean="0"/>
              <a:t>でしょう。これは</a:t>
            </a:r>
            <a:r>
              <a:rPr lang="en-US" altLang="ja-JP" dirty="0" smtClean="0"/>
              <a:t>RGB</a:t>
            </a:r>
            <a:r>
              <a:rPr lang="ja-JP" altLang="en-US" dirty="0" smtClean="0"/>
              <a:t>と指数部</a:t>
            </a:r>
            <a:r>
              <a:rPr lang="en-US" altLang="ja-JP" dirty="0" smtClean="0"/>
              <a:t>(Exponent)</a:t>
            </a:r>
            <a:r>
              <a:rPr lang="ja-JP" altLang="en-US" dirty="0" smtClean="0"/>
              <a:t>を</a:t>
            </a:r>
            <a:r>
              <a:rPr lang="en-US" altLang="ja-JP" dirty="0" smtClean="0"/>
              <a:t>1 </a:t>
            </a:r>
            <a:r>
              <a:rPr lang="ja-JP" altLang="en-US" dirty="0" smtClean="0"/>
              <a:t>画素あたりそれぞれ整数で</a:t>
            </a:r>
            <a:r>
              <a:rPr lang="en-US" altLang="ja-JP" dirty="0" smtClean="0"/>
              <a:t>8</a:t>
            </a:r>
            <a:r>
              <a:rPr lang="ja-JP" altLang="en-US" dirty="0" smtClean="0"/>
              <a:t>ビット、合計</a:t>
            </a:r>
            <a:r>
              <a:rPr lang="en-US" altLang="ja-JP" dirty="0" smtClean="0"/>
              <a:t>32</a:t>
            </a:r>
            <a:r>
              <a:rPr lang="ja-JP" altLang="en-US" dirty="0" smtClean="0"/>
              <a:t>ビットで表現する形式です。各画素データはランレングス符号化によって圧縮されています。</a:t>
            </a:r>
            <a:r>
              <a:rPr lang="en-US" altLang="ja-JP" dirty="0" smtClean="0"/>
              <a:t>RGB</a:t>
            </a:r>
            <a:r>
              <a:rPr lang="ja-JP" altLang="en-US" dirty="0" smtClean="0"/>
              <a:t>の代わりに </a:t>
            </a:r>
            <a:r>
              <a:rPr lang="en-US" altLang="ja-JP" dirty="0" smtClean="0"/>
              <a:t>XYZ</a:t>
            </a:r>
            <a:r>
              <a:rPr lang="ja-JP" altLang="en-US" dirty="0" smtClean="0"/>
              <a:t>を用いるオプションもあります。</a:t>
            </a:r>
            <a:br>
              <a:rPr lang="ja-JP" altLang="en-US" dirty="0" smtClean="0"/>
            </a:br>
            <a:r>
              <a:rPr lang="ja-JP" altLang="en-US" dirty="0" smtClean="0"/>
              <a:t>その次によく使われるのは多分</a:t>
            </a:r>
            <a:r>
              <a:rPr lang="en-US" altLang="ja-JP" dirty="0" smtClean="0"/>
              <a:t>OPENEXR</a:t>
            </a:r>
            <a:r>
              <a:rPr lang="ja-JP" altLang="en-US" dirty="0" smtClean="0"/>
              <a:t>フォーマット</a:t>
            </a:r>
            <a:r>
              <a:rPr lang="en-US" altLang="ja-JP" dirty="0" smtClean="0"/>
              <a:t>(.</a:t>
            </a:r>
            <a:r>
              <a:rPr lang="en-US" altLang="ja-JP" dirty="0" err="1" smtClean="0"/>
              <a:t>exr</a:t>
            </a:r>
            <a:r>
              <a:rPr lang="en-US" altLang="ja-JP" dirty="0" smtClean="0"/>
              <a:t>)</a:t>
            </a:r>
            <a:r>
              <a:rPr lang="ja-JP" altLang="en-US" dirty="0" smtClean="0"/>
              <a:t>でしょう。これは</a:t>
            </a:r>
            <a:r>
              <a:rPr lang="en-US" altLang="ja-JP" dirty="0" smtClean="0"/>
              <a:t>RGB</a:t>
            </a:r>
            <a:r>
              <a:rPr lang="ja-JP" altLang="en-US" dirty="0" smtClean="0"/>
              <a:t>それぞれに</a:t>
            </a:r>
            <a:r>
              <a:rPr lang="en-US" altLang="ja-JP" dirty="0" smtClean="0"/>
              <a:t>16</a:t>
            </a:r>
            <a:r>
              <a:rPr lang="ja-JP" altLang="en-US" dirty="0" smtClean="0"/>
              <a:t>ビットが割り当てられており、符号に</a:t>
            </a:r>
            <a:r>
              <a:rPr lang="en-US" altLang="ja-JP" dirty="0" smtClean="0"/>
              <a:t>1</a:t>
            </a:r>
            <a:r>
              <a:rPr lang="ja-JP" altLang="en-US" dirty="0" smtClean="0"/>
              <a:t>ビッ ト、指数に</a:t>
            </a:r>
            <a:r>
              <a:rPr lang="en-US" altLang="ja-JP" dirty="0" smtClean="0"/>
              <a:t>5</a:t>
            </a:r>
            <a:r>
              <a:rPr lang="ja-JP" altLang="en-US" dirty="0" smtClean="0"/>
              <a:t>ビット、仮数に</a:t>
            </a:r>
            <a:r>
              <a:rPr lang="en-US" altLang="ja-JP" dirty="0" smtClean="0"/>
              <a:t>10</a:t>
            </a:r>
            <a:r>
              <a:rPr lang="ja-JP" altLang="en-US" dirty="0" smtClean="0"/>
              <a:t>ビットが割り当てられます。</a:t>
            </a:r>
            <a:r>
              <a:rPr lang="en-US" altLang="ja-JP" dirty="0" smtClean="0"/>
              <a:t>IEEE</a:t>
            </a:r>
            <a:r>
              <a:rPr lang="ja-JP" altLang="en-US" dirty="0" smtClean="0"/>
              <a:t>　</a:t>
            </a:r>
            <a:r>
              <a:rPr lang="en-US" altLang="ja-JP" dirty="0" smtClean="0"/>
              <a:t>Float</a:t>
            </a:r>
            <a:r>
              <a:rPr lang="ja-JP" altLang="en-US" dirty="0" smtClean="0"/>
              <a:t>と同じようなかんじです。この他にも</a:t>
            </a:r>
            <a:r>
              <a:rPr lang="en-US" altLang="ja-JP" dirty="0" smtClean="0"/>
              <a:t>RGB</a:t>
            </a:r>
            <a:r>
              <a:rPr lang="ja-JP" altLang="en-US" dirty="0" smtClean="0"/>
              <a:t>それぞれ</a:t>
            </a:r>
            <a:r>
              <a:rPr lang="en-US" altLang="ja-JP" dirty="0" smtClean="0"/>
              <a:t>32</a:t>
            </a:r>
            <a:r>
              <a:rPr lang="ja-JP" altLang="en-US" dirty="0" smtClean="0"/>
              <a:t>ビットや</a:t>
            </a:r>
            <a:r>
              <a:rPr lang="en-US" altLang="ja-JP" dirty="0" smtClean="0"/>
              <a:t>24</a:t>
            </a:r>
            <a:r>
              <a:rPr lang="ja-JP" altLang="en-US" dirty="0" smtClean="0"/>
              <a:t>ビッ トのバージョンもあるようです。</a:t>
            </a:r>
            <a:endParaRPr lang="en-US" altLang="ja-JP" dirty="0" smtClean="0"/>
          </a:p>
          <a:p>
            <a:r>
              <a:rPr kumimoji="1" lang="en-US" altLang="ja-JP" dirty="0" smtClean="0"/>
              <a:t>http://vig.is.env.kitakyu-u.ac.jp/Japanese/tutorial/hdri.html</a:t>
            </a: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31</a:t>
            </a:fld>
            <a:endParaRPr kumimoji="1" lang="ja-JP" altLang="en-US"/>
          </a:p>
        </p:txBody>
      </p:sp>
    </p:spTree>
    <p:extLst>
      <p:ext uri="{BB962C8B-B14F-4D97-AF65-F5344CB8AC3E}">
        <p14:creationId xmlns:p14="http://schemas.microsoft.com/office/powerpoint/2010/main" val="3442542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32</a:t>
            </a:fld>
            <a:endParaRPr kumimoji="1" lang="ja-JP" altLang="en-US"/>
          </a:p>
        </p:txBody>
      </p:sp>
    </p:spTree>
    <p:extLst>
      <p:ext uri="{BB962C8B-B14F-4D97-AF65-F5344CB8AC3E}">
        <p14:creationId xmlns:p14="http://schemas.microsoft.com/office/powerpoint/2010/main" val="3221340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36</a:t>
            </a:fld>
            <a:endParaRPr kumimoji="1" lang="ja-JP" altLang="en-US"/>
          </a:p>
        </p:txBody>
      </p:sp>
    </p:spTree>
    <p:extLst>
      <p:ext uri="{BB962C8B-B14F-4D97-AF65-F5344CB8AC3E}">
        <p14:creationId xmlns:p14="http://schemas.microsoft.com/office/powerpoint/2010/main" val="167563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2017/9/25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2017/9/25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2017/9/25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2017/9/25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2017/9/25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2017/9/25</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2017/9/25</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2017/9/25</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2017/9/25</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2017/9/25</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2017/9/25</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6.gif"/><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gif"/><Relationship Id="rId12" Type="http://schemas.openxmlformats.org/officeDocument/2006/relationships/image" Target="../media/image10.png"/><Relationship Id="rId17" Type="http://schemas.openxmlformats.org/officeDocument/2006/relationships/image" Target="../media/image15.jpeg"/><Relationship Id="rId25"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gif"/><Relationship Id="rId14" Type="http://schemas.openxmlformats.org/officeDocument/2006/relationships/image" Target="../media/image12.png"/><Relationship Id="rId22" Type="http://schemas.openxmlformats.org/officeDocument/2006/relationships/image" Target="../media/image20.jpeg"/></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2.png"/><Relationship Id="rId7" Type="http://schemas.openxmlformats.org/officeDocument/2006/relationships/image" Target="../media/image5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53.jpeg"/><Relationship Id="rId4" Type="http://schemas.openxmlformats.org/officeDocument/2006/relationships/image" Target="../media/image40.jpe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www.stanford.edu/~boas/science/pub_list.html" TargetMode="Externa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280.png"/><Relationship Id="rId3" Type="http://schemas.openxmlformats.org/officeDocument/2006/relationships/image" Target="../media/image69.jpeg"/><Relationship Id="rId7" Type="http://schemas.openxmlformats.org/officeDocument/2006/relationships/image" Target="../media/image71.jpeg"/><Relationship Id="rId12" Type="http://schemas.openxmlformats.org/officeDocument/2006/relationships/image" Target="../media/image270.png"/><Relationship Id="rId2" Type="http://schemas.openxmlformats.org/officeDocument/2006/relationships/image" Target="../media/image491.png"/><Relationship Id="rId16"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70.jpeg"/><Relationship Id="rId11" Type="http://schemas.openxmlformats.org/officeDocument/2006/relationships/image" Target="../media/image260.png"/><Relationship Id="rId5" Type="http://schemas.openxmlformats.org/officeDocument/2006/relationships/image" Target="../media/image510.png"/><Relationship Id="rId15" Type="http://schemas.microsoft.com/office/2007/relationships/hdphoto" Target="../media/hdphoto7.wdp"/><Relationship Id="rId10" Type="http://schemas.openxmlformats.org/officeDocument/2006/relationships/image" Target="../media/image250.png"/><Relationship Id="rId4" Type="http://schemas.microsoft.com/office/2007/relationships/hdphoto" Target="../media/hdphoto6.wdp"/><Relationship Id="rId9" Type="http://schemas.openxmlformats.org/officeDocument/2006/relationships/image" Target="../media/image73.jpeg"/><Relationship Id="rId14" Type="http://schemas.openxmlformats.org/officeDocument/2006/relationships/image" Target="../media/image74.jpeg"/></Relationships>
</file>

<file path=ppt/slides/_rels/slide41.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69.jpeg"/><Relationship Id="rId7" Type="http://schemas.openxmlformats.org/officeDocument/2006/relationships/image" Target="../media/image330.png"/><Relationship Id="rId2" Type="http://schemas.openxmlformats.org/officeDocument/2006/relationships/image" Target="../media/image49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510.png"/><Relationship Id="rId4" Type="http://schemas.microsoft.com/office/2007/relationships/hdphoto" Target="../media/hdphoto6.wdp"/><Relationship Id="rId9" Type="http://schemas.openxmlformats.org/officeDocument/2006/relationships/image" Target="../media/image350.png"/></Relationships>
</file>

<file path=ppt/slides/_rels/slide42.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79.jpeg"/><Relationship Id="rId18" Type="http://schemas.openxmlformats.org/officeDocument/2006/relationships/image" Target="../media/image480.png"/><Relationship Id="rId3" Type="http://schemas.openxmlformats.org/officeDocument/2006/relationships/image" Target="../media/image590.png"/><Relationship Id="rId7" Type="http://schemas.openxmlformats.org/officeDocument/2006/relationships/image" Target="../media/image610.png"/><Relationship Id="rId12" Type="http://schemas.openxmlformats.org/officeDocument/2006/relationships/image" Target="../media/image78.jpeg"/><Relationship Id="rId17" Type="http://schemas.openxmlformats.org/officeDocument/2006/relationships/image" Target="../media/image470.png"/><Relationship Id="rId2" Type="http://schemas.openxmlformats.org/officeDocument/2006/relationships/notesSlide" Target="../notesSlides/notesSlide11.xml"/><Relationship Id="rId16" Type="http://schemas.openxmlformats.org/officeDocument/2006/relationships/image" Target="../media/image460.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77.jpeg"/><Relationship Id="rId5" Type="http://schemas.microsoft.com/office/2007/relationships/hdphoto" Target="../media/hdphoto8.wdp"/><Relationship Id="rId15" Type="http://schemas.openxmlformats.org/officeDocument/2006/relationships/image" Target="../media/image81.png"/><Relationship Id="rId10" Type="http://schemas.openxmlformats.org/officeDocument/2006/relationships/image" Target="../media/image640.png"/><Relationship Id="rId19" Type="http://schemas.openxmlformats.org/officeDocument/2006/relationships/image" Target="../media/image490.png"/><Relationship Id="rId4" Type="http://schemas.openxmlformats.org/officeDocument/2006/relationships/image" Target="../media/image76.jpeg"/><Relationship Id="rId9" Type="http://schemas.openxmlformats.org/officeDocument/2006/relationships/image" Target="../media/image630.png"/><Relationship Id="rId14" Type="http://schemas.openxmlformats.org/officeDocument/2006/relationships/image" Target="../media/image80.jpeg"/></Relationships>
</file>

<file path=ppt/slides/_rels/slide43.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80.jpeg"/><Relationship Id="rId3" Type="http://schemas.openxmlformats.org/officeDocument/2006/relationships/image" Target="../media/image76.jpeg"/><Relationship Id="rId7" Type="http://schemas.openxmlformats.org/officeDocument/2006/relationships/image" Target="../media/image620.png"/><Relationship Id="rId12" Type="http://schemas.openxmlformats.org/officeDocument/2006/relationships/image" Target="../media/image79.jpeg"/><Relationship Id="rId2" Type="http://schemas.openxmlformats.org/officeDocument/2006/relationships/image" Target="../media/image590.png"/><Relationship Id="rId1" Type="http://schemas.openxmlformats.org/officeDocument/2006/relationships/slideLayout" Target="../slideLayouts/slideLayout2.xml"/><Relationship Id="rId6" Type="http://schemas.openxmlformats.org/officeDocument/2006/relationships/image" Target="../media/image610.png"/><Relationship Id="rId11" Type="http://schemas.openxmlformats.org/officeDocument/2006/relationships/image" Target="../media/image78.jpeg"/><Relationship Id="rId5" Type="http://schemas.openxmlformats.org/officeDocument/2006/relationships/image" Target="../media/image380.png"/><Relationship Id="rId10" Type="http://schemas.openxmlformats.org/officeDocument/2006/relationships/image" Target="../media/image77.jpeg"/><Relationship Id="rId4" Type="http://schemas.microsoft.com/office/2007/relationships/hdphoto" Target="../media/hdphoto8.wdp"/><Relationship Id="rId9" Type="http://schemas.openxmlformats.org/officeDocument/2006/relationships/image" Target="../media/image640.png"/><Relationship Id="rId14" Type="http://schemas.openxmlformats.org/officeDocument/2006/relationships/image" Target="../media/image83.png"/></Relationships>
</file>

<file path=ppt/slides/_rels/slide5.xml.rels><?xml version="1.0" encoding="UTF-8" standalone="yes"?>
<Relationships xmlns="http://schemas.openxmlformats.org/package/2006/relationships"><Relationship Id="rId2" Type="http://schemas.openxmlformats.org/officeDocument/2006/relationships/hyperlink" Target="https://takashiijiri.com/classe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smtClean="0"/>
              <a:t>1</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7626969" cy="733270"/>
          </a:xfrm>
        </p:spPr>
        <p:txBody>
          <a:bodyPr>
            <a:normAutofit/>
          </a:bodyPr>
          <a:lstStyle/>
          <a:p>
            <a:r>
              <a:rPr lang="ja-JP" altLang="en-US" sz="3600" dirty="0" smtClean="0"/>
              <a:t>イントロダクション</a:t>
            </a:r>
            <a:r>
              <a:rPr lang="en-US" altLang="ja-JP" sz="3600" dirty="0"/>
              <a:t>1 </a:t>
            </a:r>
            <a:endParaRPr kumimoji="1" lang="ja-JP" altLang="en-US" sz="3600" dirty="0"/>
          </a:p>
        </p:txBody>
      </p:sp>
      <p:sp>
        <p:nvSpPr>
          <p:cNvPr id="3" name="コンテンツ プレースホルダー 2"/>
          <p:cNvSpPr>
            <a:spLocks noGrp="1"/>
          </p:cNvSpPr>
          <p:nvPr>
            <p:ph idx="1"/>
          </p:nvPr>
        </p:nvSpPr>
        <p:spPr>
          <a:xfrm>
            <a:off x="697881" y="1479612"/>
            <a:ext cx="10304102" cy="5378387"/>
          </a:xfrm>
        </p:spPr>
        <p:txBody>
          <a:bodyPr/>
          <a:lstStyle/>
          <a:p>
            <a:pPr marL="0" indent="0">
              <a:buNone/>
            </a:pPr>
            <a:r>
              <a:rPr lang="ja-JP" altLang="en-US" dirty="0" smtClean="0"/>
              <a:t>到達</a:t>
            </a:r>
            <a:r>
              <a:rPr lang="ja-JP" altLang="en-US" dirty="0"/>
              <a:t>目標</a:t>
            </a:r>
            <a:endParaRPr lang="en-US" altLang="ja-JP" dirty="0" smtClean="0"/>
          </a:p>
          <a:p>
            <a:r>
              <a:rPr lang="ja-JP" altLang="en-US" sz="2400" dirty="0"/>
              <a:t>デジタル画像</a:t>
            </a:r>
            <a:r>
              <a:rPr lang="ja-JP" altLang="en-US" sz="2400" dirty="0" smtClean="0"/>
              <a:t>のデータ</a:t>
            </a:r>
            <a:r>
              <a:rPr lang="ja-JP" altLang="en-US" sz="2400" dirty="0"/>
              <a:t>形式に関する基礎的な用語を正しく利用</a:t>
            </a:r>
            <a:r>
              <a:rPr lang="ja-JP" altLang="en-US" sz="2400" dirty="0" smtClean="0"/>
              <a:t>できる</a:t>
            </a:r>
            <a:endParaRPr lang="en-US" altLang="ja-JP" sz="2400" dirty="0" smtClean="0"/>
          </a:p>
          <a:p>
            <a:r>
              <a:rPr lang="ja-JP" altLang="en-US" sz="2400" dirty="0" smtClean="0"/>
              <a:t>ラスタ画像・ベクタ画像・量子化・標本化・階調数・エイリアシング・ダイナミックレンジ・</a:t>
            </a:r>
            <a:r>
              <a:rPr lang="en-US" altLang="ja-JP" sz="2400" dirty="0" smtClean="0"/>
              <a:t>HDRI</a:t>
            </a:r>
          </a:p>
          <a:p>
            <a:pPr marL="0" indent="0">
              <a:buNone/>
            </a:pPr>
            <a:endParaRPr lang="en-US" altLang="ja-JP" dirty="0"/>
          </a:p>
          <a:p>
            <a:pPr marL="0" indent="0">
              <a:buNone/>
            </a:pPr>
            <a:r>
              <a:rPr lang="en-US" altLang="ja-JP" dirty="0" smtClean="0"/>
              <a:t>Contents</a:t>
            </a:r>
            <a:endParaRPr lang="en-US" altLang="ja-JP" dirty="0"/>
          </a:p>
          <a:p>
            <a:r>
              <a:rPr lang="ja-JP" altLang="en-US" sz="2400" dirty="0" smtClean="0"/>
              <a:t>ラスタ画像とベクター画像</a:t>
            </a:r>
            <a:endParaRPr lang="en-US" altLang="ja-JP" sz="2400" dirty="0" smtClean="0"/>
          </a:p>
          <a:p>
            <a:r>
              <a:rPr lang="ja-JP" altLang="en-US" sz="2400" dirty="0"/>
              <a:t>量子化と</a:t>
            </a:r>
            <a:r>
              <a:rPr lang="ja-JP" altLang="en-US" sz="2400" dirty="0" smtClean="0"/>
              <a:t>標本化</a:t>
            </a:r>
            <a:endParaRPr lang="en-US" altLang="ja-JP" sz="2400" dirty="0" smtClean="0"/>
          </a:p>
          <a:p>
            <a:r>
              <a:rPr lang="ja-JP" altLang="en-US" sz="2400" dirty="0" smtClean="0"/>
              <a:t>階調数</a:t>
            </a:r>
            <a:endParaRPr lang="en-US" altLang="ja-JP" sz="2400" dirty="0" smtClean="0"/>
          </a:p>
          <a:p>
            <a:r>
              <a:rPr kumimoji="1" lang="en-US" altLang="ja-JP" sz="2400" dirty="0" smtClean="0"/>
              <a:t>HDRI</a:t>
            </a:r>
            <a:r>
              <a:rPr kumimoji="1" lang="ja-JP" altLang="en-US" sz="2400" dirty="0" smtClean="0"/>
              <a:t>合成</a:t>
            </a:r>
            <a:endParaRPr kumimoji="1" lang="en-US" altLang="ja-JP" sz="2400" dirty="0" smtClean="0"/>
          </a:p>
          <a:p>
            <a:r>
              <a:rPr lang="ja-JP" altLang="en-US" sz="2400" dirty="0" smtClean="0"/>
              <a:t>自己紹介（おまけ）</a:t>
            </a:r>
            <a:endParaRPr kumimoji="1" lang="ja-JP" altLang="en-US" sz="2400" dirty="0"/>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kumimoji="0" lang="en-US" altLang="ja-JP" kern="0" dirty="0">
                <a:solidFill>
                  <a:sysClr val="windowText" lastClr="000000"/>
                </a:solidFill>
              </a:rPr>
              <a:t>Vector Graphics </a:t>
            </a:r>
            <a:r>
              <a:rPr kumimoji="0" lang="ja-JP" altLang="en-US" kern="0" dirty="0">
                <a:solidFill>
                  <a:sysClr val="windowText" lastClr="000000"/>
                </a:solidFill>
              </a:rPr>
              <a:t>と </a:t>
            </a:r>
            <a:r>
              <a:rPr kumimoji="0" lang="en-US" altLang="ja-JP" kern="0" dirty="0">
                <a:solidFill>
                  <a:sysClr val="windowText" lastClr="000000"/>
                </a:solidFill>
              </a:rPr>
              <a:t>Raster </a:t>
            </a:r>
            <a:r>
              <a:rPr kumimoji="0" lang="en-US" altLang="ja-JP" kern="0" dirty="0" smtClean="0">
                <a:solidFill>
                  <a:sysClr val="windowText" lastClr="000000"/>
                </a:solidFill>
              </a:rPr>
              <a:t>Graphics</a:t>
            </a:r>
            <a:endParaRPr kumimoji="1" lang="ja-JP" altLang="en-US" dirty="0"/>
          </a:p>
        </p:txBody>
      </p:sp>
      <p:sp>
        <p:nvSpPr>
          <p:cNvPr id="4" name="コンテンツ プレースホルダー 2"/>
          <p:cNvSpPr>
            <a:spLocks noGrp="1"/>
          </p:cNvSpPr>
          <p:nvPr>
            <p:ph idx="1"/>
          </p:nvPr>
        </p:nvSpPr>
        <p:spPr>
          <a:xfrm>
            <a:off x="595790" y="4206964"/>
            <a:ext cx="5185578" cy="2073811"/>
          </a:xfrm>
        </p:spPr>
        <p:txBody>
          <a:bodyPr>
            <a:noAutofit/>
          </a:bodyPr>
          <a:lstStyle/>
          <a:p>
            <a:pPr marL="0" indent="0">
              <a:buNone/>
            </a:pPr>
            <a:r>
              <a:rPr kumimoji="1" lang="en-US" altLang="ja-JP" b="1" u="sng" dirty="0" smtClean="0">
                <a:latin typeface="メイリオ" panose="020B0604030504040204" pitchFamily="50" charset="-128"/>
                <a:ea typeface="メイリオ" panose="020B0604030504040204" pitchFamily="50" charset="-128"/>
                <a:cs typeface="メイリオ" panose="020B0604030504040204" pitchFamily="50" charset="-128"/>
              </a:rPr>
              <a:t>Vector Graphics</a:t>
            </a:r>
            <a:endParaRPr kumimoji="1" lang="en-US" altLang="ja-JP" sz="3200" b="1" u="sng"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画像を数式</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スプライン</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で表現</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計算機で描いた</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イラスト</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例</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wmf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ai</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cdr</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cgm</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dfx</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コンテンツ プレースホルダー 2"/>
          <p:cNvSpPr txBox="1">
            <a:spLocks/>
          </p:cNvSpPr>
          <p:nvPr/>
        </p:nvSpPr>
        <p:spPr>
          <a:xfrm>
            <a:off x="6679284" y="4206963"/>
            <a:ext cx="4936100" cy="19461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Raster Graphics</a:t>
            </a: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画像をグリッド状の画素で表現</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/CT/MRI</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等の観察画像</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jpg/</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png</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/bmp/gif/</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tif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3051713" y="6457890"/>
            <a:ext cx="5571077"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両者を含む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err="1" smtClean="0">
                <a:latin typeface="メイリオ" panose="020B0604030504040204" pitchFamily="50" charset="-128"/>
                <a:ea typeface="メイリオ" panose="020B0604030504040204" pitchFamily="50" charset="-128"/>
                <a:cs typeface="メイリオ" panose="020B0604030504040204" pitchFamily="50" charset="-128"/>
              </a:rPr>
              <a:t>p</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df</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DjVu</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eps</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pict</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ps</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swf</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xaml</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4" descr="C:\Users\takashi\AppData\Local\Microsoft\Windows\Temporary Internet Files\Content.IE5\6YMQAJHN\MC9002390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2064" y="2573499"/>
            <a:ext cx="1173030" cy="9642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7916" y="2573499"/>
            <a:ext cx="1198836" cy="964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28033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kumimoji="0" lang="en-US" altLang="ja-JP" kern="0" dirty="0">
                <a:solidFill>
                  <a:sysClr val="windowText" lastClr="000000"/>
                </a:solidFill>
              </a:rPr>
              <a:t>Vector Graphics </a:t>
            </a:r>
            <a:r>
              <a:rPr kumimoji="0" lang="ja-JP" altLang="en-US" kern="0" dirty="0">
                <a:solidFill>
                  <a:sysClr val="windowText" lastClr="000000"/>
                </a:solidFill>
              </a:rPr>
              <a:t>と </a:t>
            </a:r>
            <a:r>
              <a:rPr kumimoji="0" lang="en-US" altLang="ja-JP" kern="0" dirty="0">
                <a:solidFill>
                  <a:sysClr val="windowText" lastClr="000000"/>
                </a:solidFill>
              </a:rPr>
              <a:t>Raster </a:t>
            </a:r>
            <a:r>
              <a:rPr kumimoji="0" lang="en-US" altLang="ja-JP" kern="0" dirty="0" smtClean="0">
                <a:solidFill>
                  <a:sysClr val="windowText" lastClr="000000"/>
                </a:solidFill>
              </a:rPr>
              <a:t>Graphics</a:t>
            </a:r>
            <a:endParaRPr kumimoji="1" lang="ja-JP" altLang="en-US" dirty="0"/>
          </a:p>
        </p:txBody>
      </p:sp>
      <p:sp>
        <p:nvSpPr>
          <p:cNvPr id="4" name="コンテンツ プレースホルダー 2"/>
          <p:cNvSpPr>
            <a:spLocks noGrp="1"/>
          </p:cNvSpPr>
          <p:nvPr>
            <p:ph idx="1"/>
          </p:nvPr>
        </p:nvSpPr>
        <p:spPr>
          <a:xfrm>
            <a:off x="595790" y="4206964"/>
            <a:ext cx="5185578" cy="2073811"/>
          </a:xfrm>
        </p:spPr>
        <p:txBody>
          <a:bodyPr>
            <a:noAutofit/>
          </a:bodyPr>
          <a:lstStyle/>
          <a:p>
            <a:pPr marL="0" indent="0">
              <a:buNone/>
            </a:pPr>
            <a:r>
              <a:rPr kumimoji="1" lang="en-US" altLang="ja-JP" b="1" u="sng" dirty="0" smtClean="0">
                <a:latin typeface="メイリオ" panose="020B0604030504040204" pitchFamily="50" charset="-128"/>
                <a:ea typeface="メイリオ" panose="020B0604030504040204" pitchFamily="50" charset="-128"/>
                <a:cs typeface="メイリオ" panose="020B0604030504040204" pitchFamily="50" charset="-128"/>
              </a:rPr>
              <a:t>Vector Graphics</a:t>
            </a:r>
            <a:endParaRPr kumimoji="1" lang="en-US" altLang="ja-JP" sz="3200" b="1" u="sng"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t>制御点のみを保持するため　　　　　　　データが小さい</a:t>
            </a:r>
            <a:endParaRPr lang="en-US" altLang="ja-JP" sz="2400" dirty="0"/>
          </a:p>
          <a:p>
            <a:pPr marL="0" indent="0">
              <a:buNone/>
            </a:pPr>
            <a:r>
              <a:rPr lang="ja-JP" altLang="en-US" sz="2400" dirty="0"/>
              <a:t>拡大しても輪郭がスムース</a:t>
            </a:r>
            <a:endParaRPr lang="en-US" altLang="ja-JP" sz="2400" dirty="0"/>
          </a:p>
          <a:p>
            <a:pPr marL="0" indent="0">
              <a:buNone/>
            </a:pPr>
            <a:r>
              <a:rPr lang="ja-JP" altLang="en-US" sz="2400" dirty="0"/>
              <a:t>計算機で描いたイラストに</a:t>
            </a:r>
            <a:r>
              <a:rPr lang="ja-JP" altLang="en-US" sz="2400" dirty="0" smtClean="0"/>
              <a:t>向く</a:t>
            </a:r>
            <a:endParaRPr lang="en-US" altLang="ja-JP" sz="2400" dirty="0"/>
          </a:p>
        </p:txBody>
      </p:sp>
      <p:sp>
        <p:nvSpPr>
          <p:cNvPr id="5" name="コンテンツ プレースホルダー 2"/>
          <p:cNvSpPr txBox="1">
            <a:spLocks/>
          </p:cNvSpPr>
          <p:nvPr/>
        </p:nvSpPr>
        <p:spPr>
          <a:xfrm>
            <a:off x="6679284" y="4206963"/>
            <a:ext cx="4936100" cy="26510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Raster Graphics</a:t>
            </a: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画素情報を保持するため　　　　　　　　データが大きい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拡大したらギザギザ</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風景など自然の画像に</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向く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4" descr="C:\Users\takashi\AppData\Local\Microsoft\Windows\Temporary Internet Files\Content.IE5\6YMQAJHN\MC9002390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8536" y="1253208"/>
            <a:ext cx="3628072" cy="29824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857"/>
          <a:stretch/>
        </p:blipFill>
        <p:spPr bwMode="auto">
          <a:xfrm>
            <a:off x="7198991" y="1168138"/>
            <a:ext cx="3678560" cy="2982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0374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212726"/>
            <a:ext cx="11708780" cy="733270"/>
          </a:xfrm>
        </p:spPr>
        <p:txBody>
          <a:bodyPr/>
          <a:lstStyle/>
          <a:p>
            <a:pPr algn="ctr"/>
            <a:r>
              <a:rPr lang="en-US" altLang="ja-JP" dirty="0"/>
              <a:t>Raster </a:t>
            </a:r>
            <a:r>
              <a:rPr lang="en-US" altLang="ja-JP" dirty="0">
                <a:sym typeface="Wingdings" pitchFamily="2" charset="2"/>
              </a:rPr>
              <a:t> </a:t>
            </a:r>
            <a:r>
              <a:rPr lang="en-US" altLang="ja-JP" dirty="0"/>
              <a:t>Vector </a:t>
            </a:r>
            <a:r>
              <a:rPr lang="ja-JP" altLang="en-US" dirty="0"/>
              <a:t>変換 （</a:t>
            </a:r>
            <a:r>
              <a:rPr lang="en-US" altLang="ja-JP" dirty="0"/>
              <a:t>Vectorization</a:t>
            </a:r>
            <a:r>
              <a:rPr lang="ja-JP" altLang="en-US" dirty="0"/>
              <a:t>）</a:t>
            </a:r>
            <a:endParaRPr kumimoji="1" lang="ja-JP" altLang="en-US" dirty="0"/>
          </a:p>
        </p:txBody>
      </p:sp>
      <p:sp>
        <p:nvSpPr>
          <p:cNvPr id="4" name="コンテンツ プレースホルダー 2"/>
          <p:cNvSpPr>
            <a:spLocks noGrp="1"/>
          </p:cNvSpPr>
          <p:nvPr>
            <p:ph idx="1"/>
          </p:nvPr>
        </p:nvSpPr>
        <p:spPr>
          <a:xfrm>
            <a:off x="1486496" y="4810083"/>
            <a:ext cx="7906196" cy="1673267"/>
          </a:xfrm>
        </p:spPr>
        <p:txBody>
          <a:bodyPr>
            <a:normAutofit/>
          </a:bodyPr>
          <a:lstStyle/>
          <a:p>
            <a:pPr marL="0" indent="0">
              <a:buNone/>
            </a:pPr>
            <a:r>
              <a:rPr lang="en-US" altLang="ja-JP" sz="2400" b="1" u="sng" dirty="0" smtClean="0">
                <a:latin typeface="メイリオ" panose="020B0604030504040204" pitchFamily="50" charset="-128"/>
                <a:ea typeface="メイリオ" panose="020B0604030504040204" pitchFamily="50" charset="-128"/>
                <a:cs typeface="メイリオ" panose="020B0604030504040204" pitchFamily="50" charset="-128"/>
              </a:rPr>
              <a:t>Gradient mesh </a:t>
            </a:r>
            <a:r>
              <a:rPr lang="ja-JP" altLang="en-US" sz="2400" b="1" u="sng"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 Adobe Photoshop </a:t>
            </a:r>
            <a:r>
              <a:rPr lang="ja-JP" altLang="en-US" sz="2400" b="1" u="sng"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600" b="1" u="sng"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課題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Raster</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image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写真等</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Vector image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に変換したい</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方法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画像の特徴線に沿</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う</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メッシュを構築し頂点に色情報を保持</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pPr marL="0" indent="0">
              <a:buNone/>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各パッチ</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（四角形）で</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頂点の色を滑らかに混ぜる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 name="グループ化 10"/>
          <p:cNvGrpSpPr/>
          <p:nvPr/>
        </p:nvGrpSpPr>
        <p:grpSpPr>
          <a:xfrm>
            <a:off x="1619846" y="1222123"/>
            <a:ext cx="8882255" cy="3504622"/>
            <a:chOff x="756246" y="1409787"/>
            <a:chExt cx="8420260" cy="3322335"/>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246" y="1409787"/>
              <a:ext cx="2232248"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789236" y="4352823"/>
              <a:ext cx="1777658" cy="379299"/>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Raster Image</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p:cNvSpPr txBox="1"/>
            <p:nvPr/>
          </p:nvSpPr>
          <p:spPr>
            <a:xfrm>
              <a:off x="4081870" y="4352823"/>
              <a:ext cx="5094636" cy="379299"/>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Vector image (Mesh</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構造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cell</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の色情報</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9894" y="1409787"/>
              <a:ext cx="2086352"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矢印 8"/>
            <p:cNvSpPr/>
            <p:nvPr/>
          </p:nvSpPr>
          <p:spPr>
            <a:xfrm>
              <a:off x="3349774" y="2733879"/>
              <a:ext cx="64807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0336" y="1409788"/>
              <a:ext cx="2089997" cy="298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正方形/長方形 11"/>
          <p:cNvSpPr/>
          <p:nvPr/>
        </p:nvSpPr>
        <p:spPr>
          <a:xfrm>
            <a:off x="3648075" y="6564037"/>
            <a:ext cx="8543926" cy="307777"/>
          </a:xfrm>
          <a:prstGeom prst="rect">
            <a:avLst/>
          </a:prstGeom>
        </p:spPr>
        <p:txBody>
          <a:bodyPr wrap="square">
            <a:spAutoFit/>
          </a:bodyPr>
          <a:lstStyle/>
          <a:p>
            <a:pPr algn="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画像</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の出典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[Jian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Sun et. al. Image vectorization using optimized gradient meshes, TOG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2007]</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792048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77281" y="365126"/>
            <a:ext cx="10109819" cy="733270"/>
          </a:xfrm>
        </p:spPr>
        <p:txBody>
          <a:bodyPr/>
          <a:lstStyle/>
          <a:p>
            <a:r>
              <a:rPr lang="ja-JP" altLang="en-US" dirty="0"/>
              <a:t>標本化と量子化</a:t>
            </a:r>
            <a:endParaRPr kumimoji="1" lang="ja-JP" altLang="en-US" dirty="0"/>
          </a:p>
        </p:txBody>
      </p:sp>
      <p:sp>
        <p:nvSpPr>
          <p:cNvPr id="4" name="コンテンツ プレースホルダー 2"/>
          <p:cNvSpPr>
            <a:spLocks noGrp="1"/>
          </p:cNvSpPr>
          <p:nvPr>
            <p:ph idx="1"/>
          </p:nvPr>
        </p:nvSpPr>
        <p:spPr>
          <a:xfrm>
            <a:off x="977281" y="1483181"/>
            <a:ext cx="9993314" cy="2661555"/>
          </a:xfrm>
        </p:spPr>
        <p:txBody>
          <a:bodyPr>
            <a:normAutofit/>
          </a:bodyPr>
          <a:lstStyle/>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デジタル画像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離散値</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画素）が格子状に並んだデータ</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p>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アナログ情報から</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デジタル画像を取得するとき</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pPr marL="457200" lvl="1"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標本化</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空間の離散化</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lvl="1"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量子化</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値の離散化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の必要がある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p:cNvSpPr txBox="1"/>
          <p:nvPr/>
        </p:nvSpPr>
        <p:spPr>
          <a:xfrm>
            <a:off x="7704816" y="6550223"/>
            <a:ext cx="4487184" cy="276999"/>
          </a:xfrm>
          <a:prstGeom prst="rect">
            <a:avLst/>
          </a:prstGeom>
          <a:noFill/>
        </p:spPr>
        <p:txBody>
          <a:bodyPr wrap="squar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画像</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の出典</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[©2017 Takashi Ijiri, </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エルサレムで撮影した猫</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12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549" y="3775738"/>
            <a:ext cx="3584575" cy="2686974"/>
          </a:xfrm>
          <a:prstGeom prst="rect">
            <a:avLst/>
          </a:prstGeom>
        </p:spPr>
      </p:pic>
      <p:pic>
        <p:nvPicPr>
          <p:cNvPr id="9" name="図 8"/>
          <p:cNvPicPr>
            <a:picLocks noChangeAspect="1"/>
          </p:cNvPicPr>
          <p:nvPr/>
        </p:nvPicPr>
        <p:blipFill rotWithShape="1">
          <a:blip r:embed="rId3"/>
          <a:srcRect t="5117" b="8681"/>
          <a:stretch/>
        </p:blipFill>
        <p:spPr>
          <a:xfrm>
            <a:off x="7986712" y="3752850"/>
            <a:ext cx="4033838" cy="2695575"/>
          </a:xfrm>
          <a:prstGeom prst="rect">
            <a:avLst/>
          </a:prstGeom>
        </p:spPr>
      </p:pic>
      <p:sp>
        <p:nvSpPr>
          <p:cNvPr id="10" name="テキスト ボックス 9"/>
          <p:cNvSpPr txBox="1"/>
          <p:nvPr/>
        </p:nvSpPr>
        <p:spPr>
          <a:xfrm>
            <a:off x="8019448" y="3472726"/>
            <a:ext cx="4487184"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拡大</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すると画素</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(pixel)</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が見える</a:t>
            </a:r>
            <a:endParaRPr kumimoji="1"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6496050" y="4567238"/>
            <a:ext cx="139700" cy="1635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8047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グループ化 110"/>
          <p:cNvGrpSpPr/>
          <p:nvPr/>
        </p:nvGrpSpPr>
        <p:grpSpPr>
          <a:xfrm>
            <a:off x="728820" y="1335232"/>
            <a:ext cx="3475024" cy="2314911"/>
            <a:chOff x="-12700" y="1083154"/>
            <a:chExt cx="3475024" cy="2314911"/>
          </a:xfrm>
        </p:grpSpPr>
        <p:sp>
          <p:nvSpPr>
            <p:cNvPr id="112" name="テキスト ボックス 111"/>
            <p:cNvSpPr txBox="1"/>
            <p:nvPr/>
          </p:nvSpPr>
          <p:spPr>
            <a:xfrm>
              <a:off x="935091" y="1083154"/>
              <a:ext cx="1980029" cy="400110"/>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アナログ</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データ</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3" name="グループ化 112"/>
            <p:cNvGrpSpPr/>
            <p:nvPr/>
          </p:nvGrpSpPr>
          <p:grpSpPr>
            <a:xfrm>
              <a:off x="459532" y="1307555"/>
              <a:ext cx="2997576" cy="1706206"/>
              <a:chOff x="734786" y="1551214"/>
              <a:chExt cx="3657600" cy="2081893"/>
            </a:xfrm>
          </p:grpSpPr>
          <p:grpSp>
            <p:nvGrpSpPr>
              <p:cNvPr id="116" name="グループ化 115"/>
              <p:cNvGrpSpPr/>
              <p:nvPr/>
            </p:nvGrpSpPr>
            <p:grpSpPr>
              <a:xfrm>
                <a:off x="734786" y="1551214"/>
                <a:ext cx="3657600" cy="2081893"/>
                <a:chOff x="734786" y="1551214"/>
                <a:chExt cx="3657600" cy="2081893"/>
              </a:xfrm>
            </p:grpSpPr>
            <p:cxnSp>
              <p:nvCxnSpPr>
                <p:cNvPr id="118" name="直線矢印コネクタ 117"/>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7" name="フリーフォーム 116"/>
              <p:cNvSpPr/>
              <p:nvPr/>
            </p:nvSpPr>
            <p:spPr>
              <a:xfrm>
                <a:off x="734786" y="1836964"/>
                <a:ext cx="3372213" cy="1714500"/>
              </a:xfrm>
              <a:custGeom>
                <a:avLst/>
                <a:gdLst>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Lst>
                <a:ahLst/>
                <a:cxnLst>
                  <a:cxn ang="0">
                    <a:pos x="connsiteX0" y="connsiteY0"/>
                  </a:cxn>
                  <a:cxn ang="0">
                    <a:pos x="connsiteX1" y="connsiteY1"/>
                  </a:cxn>
                  <a:cxn ang="0">
                    <a:pos x="connsiteX2" y="connsiteY2"/>
                  </a:cxn>
                </a:cxnLst>
                <a:rect l="l" t="t" r="r" b="b"/>
                <a:pathLst>
                  <a:path w="3053443" h="1714500">
                    <a:moveTo>
                      <a:pt x="0" y="1714500"/>
                    </a:moveTo>
                    <a:cubicBezTo>
                      <a:pt x="794657" y="1714500"/>
                      <a:pt x="1050471" y="0"/>
                      <a:pt x="1494064" y="0"/>
                    </a:cubicBezTo>
                    <a:cubicBezTo>
                      <a:pt x="1937657" y="0"/>
                      <a:pt x="2944586" y="775607"/>
                      <a:pt x="3053443" y="171450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14" name="テキスト ボックス 113"/>
            <p:cNvSpPr txBox="1"/>
            <p:nvPr/>
          </p:nvSpPr>
          <p:spPr>
            <a:xfrm>
              <a:off x="2689355" y="3028733"/>
              <a:ext cx="772969" cy="369332"/>
            </a:xfrm>
            <a:prstGeom prst="rect">
              <a:avLst/>
            </a:prstGeom>
            <a:noFill/>
          </p:spPr>
          <p:txBody>
            <a:bodyPr wrap="none" rtlCol="0">
              <a:spAutoFit/>
            </a:bodyPr>
            <a:lstStyle/>
            <a:p>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位置</a:t>
              </a:r>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テキスト ボックス 114"/>
            <p:cNvSpPr txBox="1"/>
            <p:nvPr/>
          </p:nvSpPr>
          <p:spPr>
            <a:xfrm>
              <a:off x="-12700" y="1503639"/>
              <a:ext cx="415498" cy="369331"/>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20" name="グループ化 119"/>
          <p:cNvGrpSpPr/>
          <p:nvPr/>
        </p:nvGrpSpPr>
        <p:grpSpPr>
          <a:xfrm>
            <a:off x="5978111" y="4079255"/>
            <a:ext cx="3575648" cy="2103677"/>
            <a:chOff x="5362594" y="1551214"/>
            <a:chExt cx="4362960" cy="2566878"/>
          </a:xfrm>
        </p:grpSpPr>
        <p:grpSp>
          <p:nvGrpSpPr>
            <p:cNvPr id="121" name="グループ化 120"/>
            <p:cNvGrpSpPr/>
            <p:nvPr/>
          </p:nvGrpSpPr>
          <p:grpSpPr>
            <a:xfrm>
              <a:off x="5362594" y="1551214"/>
              <a:ext cx="4362960" cy="2566878"/>
              <a:chOff x="973474" y="1551214"/>
              <a:chExt cx="4362960" cy="2566878"/>
            </a:xfrm>
          </p:grpSpPr>
          <p:sp>
            <p:nvSpPr>
              <p:cNvPr id="128" name="正方形/長方形 127"/>
              <p:cNvSpPr/>
              <p:nvPr/>
            </p:nvSpPr>
            <p:spPr>
              <a:xfrm>
                <a:off x="2405106" y="2715304"/>
                <a:ext cx="240917" cy="9178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164603" y="3174204"/>
                <a:ext cx="240917" cy="4589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645609"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886112"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3126615" y="1796144"/>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4088627"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3367118" y="1796143"/>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3607621" y="1797504"/>
                <a:ext cx="240917" cy="18356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3848124"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4329130"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4569633"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4810130" y="3163659"/>
                <a:ext cx="240917" cy="46944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42" name="グループ化 141"/>
              <p:cNvGrpSpPr/>
              <p:nvPr/>
            </p:nvGrpSpPr>
            <p:grpSpPr>
              <a:xfrm>
                <a:off x="973474" y="1551214"/>
                <a:ext cx="4362960" cy="2566878"/>
                <a:chOff x="29426" y="1551214"/>
                <a:chExt cx="4362960" cy="2566878"/>
              </a:xfrm>
            </p:grpSpPr>
            <p:grpSp>
              <p:nvGrpSpPr>
                <p:cNvPr id="159" name="グループ化 158"/>
                <p:cNvGrpSpPr/>
                <p:nvPr/>
              </p:nvGrpSpPr>
              <p:grpSpPr>
                <a:xfrm>
                  <a:off x="734786" y="1551214"/>
                  <a:ext cx="3657600" cy="2081893"/>
                  <a:chOff x="734786" y="1551214"/>
                  <a:chExt cx="3657600" cy="2081893"/>
                </a:xfrm>
              </p:grpSpPr>
              <p:cxnSp>
                <p:nvCxnSpPr>
                  <p:cNvPr id="167" name="直線矢印コネクタ 16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60" name="テキスト ボックス 159"/>
                <p:cNvSpPr txBox="1"/>
                <p:nvPr/>
              </p:nvSpPr>
              <p:spPr>
                <a:xfrm>
                  <a:off x="4011210" y="3667438"/>
                  <a:ext cx="379849" cy="450654"/>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a:off x="29426" y="1580484"/>
                  <a:ext cx="506985" cy="450654"/>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a:off x="408825" y="3432456"/>
                  <a:ext cx="381804" cy="413099"/>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テキスト ボックス 162"/>
                <p:cNvSpPr txBox="1"/>
                <p:nvPr/>
              </p:nvSpPr>
              <p:spPr>
                <a:xfrm>
                  <a:off x="408825" y="29750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テキスト ボックス 163"/>
                <p:cNvSpPr txBox="1"/>
                <p:nvPr/>
              </p:nvSpPr>
              <p:spPr>
                <a:xfrm>
                  <a:off x="408825" y="2495053"/>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テキスト ボックス 164"/>
                <p:cNvSpPr txBox="1"/>
                <p:nvPr/>
              </p:nvSpPr>
              <p:spPr>
                <a:xfrm>
                  <a:off x="408825" y="2042615"/>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テキスト ボックス 165"/>
                <p:cNvSpPr txBox="1"/>
                <p:nvPr/>
              </p:nvSpPr>
              <p:spPr>
                <a:xfrm>
                  <a:off x="408825" y="15983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3" name="グループ化 142"/>
              <p:cNvGrpSpPr/>
              <p:nvPr/>
            </p:nvGrpSpPr>
            <p:grpSpPr>
              <a:xfrm>
                <a:off x="1684657" y="3633106"/>
                <a:ext cx="3366396" cy="67016"/>
                <a:chOff x="1684657" y="3633106"/>
                <a:chExt cx="3366396" cy="134032"/>
              </a:xfrm>
            </p:grpSpPr>
            <p:cxnSp>
              <p:nvCxnSpPr>
                <p:cNvPr id="144" name="直線コネクタ 143"/>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2" name="グループ化 121"/>
            <p:cNvGrpSpPr/>
            <p:nvPr/>
          </p:nvGrpSpPr>
          <p:grpSpPr>
            <a:xfrm>
              <a:off x="5987715" y="1797504"/>
              <a:ext cx="3640715" cy="1835602"/>
              <a:chOff x="5907477" y="1797504"/>
              <a:chExt cx="160477" cy="1835602"/>
            </a:xfrm>
          </p:grpSpPr>
          <p:cxnSp>
            <p:nvCxnSpPr>
              <p:cNvPr id="123" name="直線コネクタ 122"/>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9" name="グループ化 168"/>
          <p:cNvGrpSpPr/>
          <p:nvPr/>
        </p:nvGrpSpPr>
        <p:grpSpPr>
          <a:xfrm>
            <a:off x="789780" y="4079255"/>
            <a:ext cx="3523690" cy="2103677"/>
            <a:chOff x="-12700" y="4026778"/>
            <a:chExt cx="3523690" cy="2103677"/>
          </a:xfrm>
        </p:grpSpPr>
        <p:sp>
          <p:nvSpPr>
            <p:cNvPr id="170" name="正方形/長方形 169"/>
            <p:cNvSpPr/>
            <p:nvPr/>
          </p:nvSpPr>
          <p:spPr>
            <a:xfrm>
              <a:off x="985891" y="5128566"/>
              <a:ext cx="197443" cy="60442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正方形/長方形 170"/>
            <p:cNvSpPr/>
            <p:nvPr/>
          </p:nvSpPr>
          <p:spPr>
            <a:xfrm>
              <a:off x="389136" y="5635968"/>
              <a:ext cx="197443" cy="970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591684" y="5565711"/>
              <a:ext cx="197443" cy="167275"/>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788787" y="5429104"/>
              <a:ext cx="197443" cy="30388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正方形/長方形 173"/>
            <p:cNvSpPr/>
            <p:nvPr/>
          </p:nvSpPr>
          <p:spPr>
            <a:xfrm>
              <a:off x="1182994" y="4785093"/>
              <a:ext cx="197443" cy="94789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正方形/長方形 174"/>
            <p:cNvSpPr/>
            <p:nvPr/>
          </p:nvSpPr>
          <p:spPr>
            <a:xfrm>
              <a:off x="1380098" y="4453331"/>
              <a:ext cx="197443" cy="127965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6" name="正方形/長方形 175"/>
            <p:cNvSpPr/>
            <p:nvPr/>
          </p:nvSpPr>
          <p:spPr>
            <a:xfrm>
              <a:off x="1577202" y="4260964"/>
              <a:ext cx="197443" cy="147202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7" name="正方形/長方形 176"/>
            <p:cNvSpPr/>
            <p:nvPr/>
          </p:nvSpPr>
          <p:spPr>
            <a:xfrm>
              <a:off x="2365616" y="4563648"/>
              <a:ext cx="197443" cy="116933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1774305" y="4289401"/>
              <a:ext cx="197443" cy="144358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1971409" y="4340141"/>
              <a:ext cx="197443" cy="139284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正方形/長方形 179"/>
            <p:cNvSpPr/>
            <p:nvPr/>
          </p:nvSpPr>
          <p:spPr>
            <a:xfrm>
              <a:off x="2168512" y="4453331"/>
              <a:ext cx="197443" cy="127965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2562720" y="4785093"/>
              <a:ext cx="197443" cy="94789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2759823" y="4963520"/>
              <a:ext cx="197443" cy="76946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正方形/長方形 182"/>
            <p:cNvSpPr/>
            <p:nvPr/>
          </p:nvSpPr>
          <p:spPr>
            <a:xfrm>
              <a:off x="2956922" y="5348252"/>
              <a:ext cx="197443" cy="38473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4" name="グループ化 183"/>
            <p:cNvGrpSpPr/>
            <p:nvPr/>
          </p:nvGrpSpPr>
          <p:grpSpPr>
            <a:xfrm>
              <a:off x="390677" y="4026778"/>
              <a:ext cx="2997576" cy="1706209"/>
              <a:chOff x="734786" y="1551214"/>
              <a:chExt cx="3657600" cy="2081893"/>
            </a:xfrm>
          </p:grpSpPr>
          <p:cxnSp>
            <p:nvCxnSpPr>
              <p:cNvPr id="207" name="直線矢印コネクタ 20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5" name="テキスト ボックス 184"/>
            <p:cNvSpPr txBox="1"/>
            <p:nvPr/>
          </p:nvSpPr>
          <p:spPr>
            <a:xfrm>
              <a:off x="3199686" y="5761123"/>
              <a:ext cx="311304" cy="369332"/>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12700" y="4222864"/>
              <a:ext cx="41549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7" name="グループ化 186"/>
            <p:cNvGrpSpPr/>
            <p:nvPr/>
          </p:nvGrpSpPr>
          <p:grpSpPr>
            <a:xfrm>
              <a:off x="395449" y="5732986"/>
              <a:ext cx="2758921" cy="54923"/>
              <a:chOff x="1684657" y="3633106"/>
              <a:chExt cx="3366396" cy="134032"/>
            </a:xfrm>
          </p:grpSpPr>
          <p:cxnSp>
            <p:nvCxnSpPr>
              <p:cNvPr id="192" name="直線コネクタ 191"/>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テキスト ボックス 187"/>
            <p:cNvSpPr txBox="1"/>
            <p:nvPr/>
          </p:nvSpPr>
          <p:spPr>
            <a:xfrm>
              <a:off x="2856479"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テキスト ボックス 188"/>
            <p:cNvSpPr txBox="1"/>
            <p:nvPr/>
          </p:nvSpPr>
          <p:spPr>
            <a:xfrm>
              <a:off x="356824"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テキスト ボックス 189"/>
            <p:cNvSpPr txBox="1"/>
            <p:nvPr/>
          </p:nvSpPr>
          <p:spPr>
            <a:xfrm>
              <a:off x="2068070"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テキスト ボックス 190"/>
            <p:cNvSpPr txBox="1"/>
            <p:nvPr/>
          </p:nvSpPr>
          <p:spPr>
            <a:xfrm>
              <a:off x="1109258"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5</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09" name="下矢印 208"/>
          <p:cNvSpPr/>
          <p:nvPr/>
        </p:nvSpPr>
        <p:spPr>
          <a:xfrm>
            <a:off x="1788464" y="3543463"/>
            <a:ext cx="520700" cy="5461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テキスト ボックス 209"/>
          <p:cNvSpPr txBox="1"/>
          <p:nvPr/>
        </p:nvSpPr>
        <p:spPr>
          <a:xfrm>
            <a:off x="2257038" y="3576870"/>
            <a:ext cx="954107"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標本化</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1" name="下矢印 210"/>
          <p:cNvSpPr/>
          <p:nvPr/>
        </p:nvSpPr>
        <p:spPr>
          <a:xfrm rot="16200000">
            <a:off x="4967835" y="4666622"/>
            <a:ext cx="520700" cy="87838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2" name="テキスト ボックス 211"/>
          <p:cNvSpPr txBox="1"/>
          <p:nvPr/>
        </p:nvSpPr>
        <p:spPr>
          <a:xfrm>
            <a:off x="4788995" y="4536901"/>
            <a:ext cx="861774" cy="400110"/>
          </a:xfrm>
          <a:prstGeom prst="rect">
            <a:avLst/>
          </a:prstGeom>
          <a:noFill/>
        </p:spPr>
        <p:txBody>
          <a:bodyPr wrap="none" lIns="0"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量子化</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3" name="正方形/長方形 212"/>
          <p:cNvSpPr/>
          <p:nvPr/>
        </p:nvSpPr>
        <p:spPr>
          <a:xfrm>
            <a:off x="5656482" y="1440848"/>
            <a:ext cx="7284818" cy="2031325"/>
          </a:xfrm>
          <a:prstGeom prst="rect">
            <a:avLst/>
          </a:prstGeom>
        </p:spPr>
        <p:txBody>
          <a:bodyPr wrap="square">
            <a:spAutoFit/>
          </a:bodyPr>
          <a:lstStyle/>
          <a:p>
            <a:pPr>
              <a:spcBef>
                <a:spcPts val="1200"/>
              </a:spcBef>
            </a:pPr>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標本化</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(sampling):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空間の</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離散化</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等間隔の標本点を画素と呼ぶ</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量子化</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(quantization):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値</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離散化</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画素が保持する値の数を階調数と呼ぶ</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4" name="テキスト ボックス 213"/>
          <p:cNvSpPr txBox="1"/>
          <p:nvPr/>
        </p:nvSpPr>
        <p:spPr>
          <a:xfrm>
            <a:off x="8436978" y="3819465"/>
            <a:ext cx="2066591" cy="707886"/>
          </a:xfrm>
          <a:prstGeom prst="rect">
            <a:avLst/>
          </a:prstGeom>
          <a:noFill/>
        </p:spPr>
        <p:txBody>
          <a:bodyPr wrap="none" rtlCol="0">
            <a:spAutoFit/>
          </a:bodyPr>
          <a:lstStyle/>
          <a:p>
            <a:pPr algn="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デジタルデータ </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タイトル 1"/>
          <p:cNvSpPr>
            <a:spLocks noGrp="1"/>
          </p:cNvSpPr>
          <p:nvPr>
            <p:ph type="title"/>
          </p:nvPr>
        </p:nvSpPr>
        <p:spPr>
          <a:xfrm>
            <a:off x="977281" y="365126"/>
            <a:ext cx="10109819" cy="733270"/>
          </a:xfrm>
        </p:spPr>
        <p:txBody>
          <a:bodyPr/>
          <a:lstStyle/>
          <a:p>
            <a:r>
              <a:rPr lang="ja-JP" altLang="en-US" dirty="0"/>
              <a:t>標本化と量子化</a:t>
            </a:r>
            <a:endParaRPr kumimoji="1" lang="ja-JP" altLang="en-US" dirty="0"/>
          </a:p>
        </p:txBody>
      </p:sp>
      <p:sp>
        <p:nvSpPr>
          <p:cNvPr id="218" name="テキスト ボックス 217"/>
          <p:cNvSpPr txBox="1"/>
          <p:nvPr/>
        </p:nvSpPr>
        <p:spPr>
          <a:xfrm>
            <a:off x="753478" y="6105465"/>
            <a:ext cx="4031873" cy="707886"/>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標本点の間隔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標本化間隔</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の場合，標本点が画素に対応</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テキスト ボックス 218"/>
          <p:cNvSpPr txBox="1"/>
          <p:nvPr/>
        </p:nvSpPr>
        <p:spPr>
          <a:xfrm>
            <a:off x="6150978" y="6308665"/>
            <a:ext cx="4315605" cy="400110"/>
          </a:xfrm>
          <a:prstGeom prst="rect">
            <a:avLst/>
          </a:prstGeom>
          <a:noFill/>
        </p:spPr>
        <p:txBody>
          <a:bodyPr wrap="none" rtlCol="0">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各画素がとる値の数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量子化レベル</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2820776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52426"/>
            <a:ext cx="11708780" cy="733270"/>
          </a:xfrm>
        </p:spPr>
        <p:txBody>
          <a:bodyPr>
            <a:normAutofit/>
          </a:bodyPr>
          <a:lstStyle/>
          <a:p>
            <a:r>
              <a:rPr lang="ja-JP" altLang="en-US" sz="3200" dirty="0" smtClean="0"/>
              <a:t>練習 </a:t>
            </a:r>
            <a:r>
              <a:rPr lang="en-US" altLang="ja-JP" sz="3200" dirty="0" smtClean="0"/>
              <a:t>: </a:t>
            </a:r>
            <a:r>
              <a:rPr lang="ja-JP" altLang="en-US" sz="3200" dirty="0" smtClean="0"/>
              <a:t>関数の標本化・量子化</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83220" y="1433287"/>
                <a:ext cx="10998819" cy="1616528"/>
              </a:xfrm>
            </p:spPr>
            <p:txBody>
              <a:bodyPr>
                <a:noAutofit/>
              </a:bodyPr>
              <a:lstStyle/>
              <a:p>
                <a:pPr marL="0" indent="0">
                  <a:lnSpc>
                    <a:spcPct val="100000"/>
                  </a:lnSpc>
                  <a:spcBef>
                    <a:spcPts val="600"/>
                  </a:spcBef>
                  <a:buNone/>
                </a:pPr>
                <a:r>
                  <a:rPr lang="ja-JP" altLang="en-US" sz="2000" dirty="0" smtClean="0"/>
                  <a:t>関数 </a:t>
                </a:r>
                <a14:m>
                  <m:oMath xmlns:m="http://schemas.openxmlformats.org/officeDocument/2006/math">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e>
                      <m:sup>
                        <m:r>
                          <a:rPr lang="en-US" altLang="ja-JP" sz="2000" b="0" i="1" smtClean="0">
                            <a:latin typeface="Cambria Math" panose="02040503050406030204" pitchFamily="18" charset="0"/>
                          </a:rPr>
                          <m:t>2</m:t>
                        </m:r>
                      </m:sup>
                    </m:sSup>
                    <m:r>
                      <a:rPr lang="en-US" altLang="ja-JP" sz="2000" b="0" i="1" smtClean="0">
                        <a:latin typeface="Cambria Math" panose="02040503050406030204" pitchFamily="18" charset="0"/>
                      </a:rPr>
                      <m:t>+5</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 </m:t>
                    </m:r>
                  </m:oMath>
                </a14:m>
                <a:r>
                  <a:rPr kumimoji="1" lang="ja-JP" altLang="en-US" sz="2000" dirty="0" smtClean="0"/>
                  <a:t>を</a:t>
                </a:r>
                <a:r>
                  <a:rPr lang="ja-JP" altLang="en-US" sz="2000" dirty="0" smtClean="0"/>
                  <a:t>標本化間隔</a:t>
                </a:r>
                <a:r>
                  <a:rPr lang="en-US" altLang="ja-JP" sz="2000" dirty="0" smtClean="0"/>
                  <a:t>1</a:t>
                </a:r>
                <a:r>
                  <a:rPr lang="ja-JP" altLang="en-US" sz="2000" dirty="0" err="1" smtClean="0"/>
                  <a:t>，</a:t>
                </a:r>
                <a:r>
                  <a:rPr lang="ja-JP" altLang="en-US" sz="2000" dirty="0" smtClean="0"/>
                  <a:t>量子化レベル</a:t>
                </a:r>
                <a:r>
                  <a:rPr lang="en-US" altLang="ja-JP" sz="2000" dirty="0" smtClean="0"/>
                  <a:t>6</a:t>
                </a:r>
                <a:r>
                  <a:rPr lang="ja-JP" altLang="en-US" sz="2000" dirty="0" smtClean="0"/>
                  <a:t>で標本化・量子化せよ．</a:t>
                </a:r>
                <a:endParaRPr lang="en-US" altLang="ja-JP" sz="2000" dirty="0" smtClean="0"/>
              </a:p>
              <a:p>
                <a:pPr marL="0" indent="0">
                  <a:lnSpc>
                    <a:spcPct val="100000"/>
                  </a:lnSpc>
                  <a:spcBef>
                    <a:spcPts val="600"/>
                  </a:spcBef>
                  <a:buNone/>
                </a:pPr>
                <a:r>
                  <a:rPr lang="ja-JP" altLang="en-US" sz="2000" dirty="0" smtClean="0"/>
                  <a:t>ただし，定義域は</a:t>
                </a:r>
                <a:r>
                  <a:rPr lang="ja-JP" altLang="en-US" sz="2000" dirty="0"/>
                  <a:t> </a:t>
                </a:r>
                <a14:m>
                  <m:oMath xmlns:m="http://schemas.openxmlformats.org/officeDocument/2006/math">
                    <m:r>
                      <a:rPr lang="en-US" altLang="ja-JP" sz="2000" i="1">
                        <a:latin typeface="Cambria Math" panose="02040503050406030204" pitchFamily="18" charset="0"/>
                      </a:rPr>
                      <m:t>𝑥</m:t>
                    </m:r>
                    <m:r>
                      <a:rPr lang="en-US" altLang="ja-JP" sz="2000" b="0" i="1" smtClean="0">
                        <a:latin typeface="Cambria Math" panose="02040503050406030204" pitchFamily="18" charset="0"/>
                      </a:rPr>
                      <m:t>∈</m:t>
                    </m:r>
                    <m:d>
                      <m:dPr>
                        <m:begChr m:val="["/>
                        <m:endChr m:val="]"/>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0, 5</m:t>
                        </m:r>
                      </m:e>
                    </m:d>
                  </m:oMath>
                </a14:m>
                <a:r>
                  <a:rPr lang="ja-JP" altLang="en-US" sz="2000" dirty="0" err="1" smtClean="0"/>
                  <a:t>，</a:t>
                </a:r>
                <a:r>
                  <a:rPr lang="ja-JP" altLang="en-US" sz="2000" dirty="0" smtClean="0"/>
                  <a:t> 量子化</a:t>
                </a:r>
                <a:r>
                  <a:rPr lang="ja-JP" altLang="en-US" sz="2000" dirty="0"/>
                  <a:t>後</a:t>
                </a:r>
                <a:r>
                  <a:rPr lang="ja-JP" altLang="en-US" sz="2000" dirty="0" smtClean="0"/>
                  <a:t>の値は｛</a:t>
                </a:r>
                <a:r>
                  <a:rPr lang="en-US" altLang="ja-JP" sz="2000" dirty="0" smtClean="0"/>
                  <a:t>0,1,2,3,4,5,6,7</a:t>
                </a:r>
                <a:r>
                  <a:rPr lang="ja-JP" altLang="en-US" sz="2000" dirty="0" smtClean="0"/>
                  <a:t>｝とせよ．</a:t>
                </a:r>
                <a:endParaRPr lang="en-US" altLang="ja-JP" sz="2000" dirty="0" smtClean="0"/>
              </a:p>
              <a:p>
                <a:pPr marL="0" indent="0">
                  <a:lnSpc>
                    <a:spcPct val="100000"/>
                  </a:lnSpc>
                  <a:spcBef>
                    <a:spcPts val="600"/>
                  </a:spcBef>
                  <a:buNone/>
                </a:pPr>
                <a:r>
                  <a:rPr lang="ja-JP" altLang="en-US" sz="2000" dirty="0" smtClean="0"/>
                  <a:t>また，関数値は画素の中心で評価し，量子化においては整数値となるよう小数点を切り捨てよ．</a:t>
                </a:r>
                <a:endParaRPr lang="en-US" altLang="ja-JP" sz="20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83220" y="1433287"/>
                <a:ext cx="10998819" cy="1616528"/>
              </a:xfrm>
              <a:blipFill rotWithShape="0">
                <a:blip r:embed="rId3"/>
                <a:stretch>
                  <a:fillRect l="-554" t="-1509" r="-155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602567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7752" y="365126"/>
            <a:ext cx="10752076" cy="733270"/>
          </a:xfrm>
        </p:spPr>
        <p:txBody>
          <a:bodyPr/>
          <a:lstStyle/>
          <a:p>
            <a:r>
              <a:rPr lang="ja-JP" altLang="en-US" dirty="0" smtClean="0"/>
              <a:t>標本化に伴う</a:t>
            </a:r>
            <a:r>
              <a:rPr lang="ja-JP" altLang="en-US" dirty="0"/>
              <a:t>エイリアシング</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757752" y="2105723"/>
                <a:ext cx="6443148" cy="4041078"/>
              </a:xfrm>
            </p:spPr>
            <p:txBody>
              <a:bodyPr>
                <a:noAutofit/>
              </a:bodyPr>
              <a:lstStyle/>
              <a:p>
                <a:pPr marL="0" indent="0">
                  <a:lnSpc>
                    <a:spcPct val="100000"/>
                  </a:lnSpc>
                  <a:buNone/>
                </a:pPr>
                <a:r>
                  <a:rPr lang="ja-JP" altLang="en-US" sz="2400" b="1" dirty="0" smtClean="0"/>
                  <a:t>標本化定理</a:t>
                </a:r>
                <a:endParaRPr lang="en-US" altLang="ja-JP" sz="2400" b="1" dirty="0" smtClean="0"/>
              </a:p>
              <a:p>
                <a:pPr marL="0" indent="0">
                  <a:lnSpc>
                    <a:spcPct val="100000"/>
                  </a:lnSpc>
                  <a:buNone/>
                </a:pPr>
                <a:r>
                  <a:rPr lang="ja-JP" altLang="en-US" sz="2400" dirty="0" smtClean="0"/>
                  <a:t>周波数</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𝑓</m:t>
                        </m:r>
                      </m:e>
                      <m:sub>
                        <m:r>
                          <a:rPr lang="en-US" altLang="ja-JP" sz="2400" b="0" i="1" smtClean="0">
                            <a:latin typeface="Cambria Math" panose="02040503050406030204" pitchFamily="18" charset="0"/>
                          </a:rPr>
                          <m:t>𝑚𝑎𝑥</m:t>
                        </m:r>
                      </m:sub>
                    </m:sSub>
                  </m:oMath>
                </a14:m>
                <a:r>
                  <a:rPr lang="ja-JP" altLang="en-US" sz="2400" dirty="0" smtClean="0"/>
                  <a:t>に帯域制限された</a:t>
                </a:r>
                <a:r>
                  <a:rPr lang="ja-JP" altLang="en-US" sz="2400" dirty="0"/>
                  <a:t>アナログ</a:t>
                </a:r>
                <a:r>
                  <a:rPr lang="ja-JP" altLang="en-US" sz="2400" dirty="0" smtClean="0"/>
                  <a:t>信号は，</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2</m:t>
                        </m:r>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dirty="0" smtClean="0"/>
                  <a:t>以上の周期で標本化すれば再構成可能</a:t>
                </a:r>
                <a:endParaRPr lang="en-US" altLang="ja-JP" sz="2400" dirty="0" smtClean="0"/>
              </a:p>
              <a:p>
                <a:pPr marL="0" indent="0">
                  <a:lnSpc>
                    <a:spcPct val="100000"/>
                  </a:lnSpc>
                  <a:buNone/>
                </a:pPr>
                <a:endParaRPr lang="en-US" altLang="ja-JP" sz="2400" dirty="0" smtClean="0"/>
              </a:p>
              <a:p>
                <a:pPr marL="0" indent="0">
                  <a:lnSpc>
                    <a:spcPct val="100000"/>
                  </a:lnSpc>
                  <a:buNone/>
                </a:pPr>
                <a:r>
                  <a:rPr lang="ja-JP" altLang="en-US" sz="2400" b="1" dirty="0" smtClean="0"/>
                  <a:t>エイリアシング</a:t>
                </a:r>
                <a:endParaRPr lang="en-US" altLang="ja-JP" sz="2400" b="1" dirty="0" smtClean="0"/>
              </a:p>
              <a:p>
                <a:pPr marL="0" indent="0">
                  <a:lnSpc>
                    <a:spcPct val="100000"/>
                  </a:lnSpc>
                  <a:buNone/>
                </a:pPr>
                <a:r>
                  <a:rPr lang="ja-JP" altLang="en-US" sz="2400" dirty="0" smtClean="0"/>
                  <a:t>標本化周期が</a:t>
                </a:r>
                <a:r>
                  <a:rPr lang="en-US" altLang="ja-JP" sz="2400" dirty="0" smtClean="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2</m:t>
                        </m:r>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kumimoji="1" lang="ja-JP" altLang="en-US" sz="2400" dirty="0" smtClean="0"/>
                  <a:t>以下のとき，元信号には含まれない偽信号</a:t>
                </a:r>
                <a:r>
                  <a:rPr kumimoji="1" lang="en-US" altLang="ja-JP" sz="2400" dirty="0" smtClean="0"/>
                  <a:t>(</a:t>
                </a:r>
                <a:r>
                  <a:rPr kumimoji="1" lang="en-US" altLang="ja-JP" sz="2400" b="1" dirty="0" smtClean="0"/>
                  <a:t>alias</a:t>
                </a:r>
                <a:r>
                  <a:rPr kumimoji="1" lang="en-US" altLang="ja-JP" sz="2400" dirty="0" smtClean="0"/>
                  <a:t>)</a:t>
                </a:r>
                <a:r>
                  <a:rPr kumimoji="1" lang="ja-JP" altLang="en-US" sz="2400" dirty="0" smtClean="0"/>
                  <a:t>が現れる</a:t>
                </a:r>
                <a:endParaRPr kumimoji="1" lang="ja-JP" altLang="en-US" sz="24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757752" y="2105723"/>
                <a:ext cx="6443148" cy="4041078"/>
              </a:xfrm>
              <a:blipFill rotWithShape="0">
                <a:blip r:embed="rId2"/>
                <a:stretch>
                  <a:fillRect l="-1419" t="-1207" r="-6244"/>
                </a:stretch>
              </a:blipFill>
            </p:spPr>
            <p:txBody>
              <a:bodyPr/>
              <a:lstStyle/>
              <a:p>
                <a:r>
                  <a:rPr lang="ja-JP" altLang="en-US">
                    <a:noFill/>
                  </a:rPr>
                  <a:t> </a:t>
                </a:r>
              </a:p>
            </p:txBody>
          </p:sp>
        </mc:Fallback>
      </mc:AlternateContent>
      <p:sp>
        <p:nvSpPr>
          <p:cNvPr id="4" name="コンテンツ プレースホルダー 2"/>
          <p:cNvSpPr txBox="1">
            <a:spLocks/>
          </p:cNvSpPr>
          <p:nvPr/>
        </p:nvSpPr>
        <p:spPr>
          <a:xfrm>
            <a:off x="6515100" y="6432384"/>
            <a:ext cx="5530586" cy="4256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r>
              <a:rPr lang="ja-JP" altLang="en-US" sz="1800" dirty="0" smtClean="0"/>
              <a:t>画像の出典</a:t>
            </a:r>
            <a:r>
              <a:rPr lang="en-US" altLang="ja-JP" sz="1800" dirty="0" smtClean="0"/>
              <a:t>[Photo </a:t>
            </a:r>
            <a:r>
              <a:rPr lang="en-US" altLang="ja-JP" sz="1800" dirty="0"/>
              <a:t>by </a:t>
            </a:r>
            <a:r>
              <a:rPr lang="en-US" altLang="ja-JP" sz="1800" dirty="0" smtClean="0"/>
              <a:t>Maksim / CC </a:t>
            </a:r>
            <a:r>
              <a:rPr lang="en-US" altLang="ja-JP" sz="1800" dirty="0"/>
              <a:t>BY-SA </a:t>
            </a:r>
            <a:r>
              <a:rPr lang="en-US" altLang="ja-JP" sz="1800" dirty="0" smtClean="0"/>
              <a:t>3.0]</a:t>
            </a:r>
            <a:endParaRPr lang="ja-JP" altLang="en-US" sz="18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250" y="1193799"/>
            <a:ext cx="4108450" cy="5010305"/>
          </a:xfrm>
          <a:prstGeom prst="rect">
            <a:avLst/>
          </a:prstGeom>
        </p:spPr>
      </p:pic>
    </p:spTree>
    <p:extLst>
      <p:ext uri="{BB962C8B-B14F-4D97-AF65-F5344CB8AC3E}">
        <p14:creationId xmlns:p14="http://schemas.microsoft.com/office/powerpoint/2010/main" val="11666665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5077" y="365126"/>
            <a:ext cx="10752076" cy="733270"/>
          </a:xfrm>
        </p:spPr>
        <p:txBody>
          <a:bodyPr/>
          <a:lstStyle/>
          <a:p>
            <a:r>
              <a:rPr lang="ja-JP" altLang="en-US" dirty="0" smtClean="0"/>
              <a:t>標本化に伴う</a:t>
            </a:r>
            <a:r>
              <a:rPr lang="ja-JP" altLang="en-US" dirty="0"/>
              <a:t>エイリアシング</a:t>
            </a:r>
            <a:endParaRPr kumimoji="1" lang="ja-JP" altLang="en-US" dirty="0"/>
          </a:p>
        </p:txBody>
      </p:sp>
      <p:pic>
        <p:nvPicPr>
          <p:cNvPr id="7"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l="3043" r="39050"/>
          <a:stretch/>
        </p:blipFill>
        <p:spPr bwMode="auto">
          <a:xfrm>
            <a:off x="7629471" y="4865793"/>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直線コネクタ 7"/>
          <p:cNvCxnSpPr/>
          <p:nvPr/>
        </p:nvCxnSpPr>
        <p:spPr>
          <a:xfrm flipV="1">
            <a:off x="8296200"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9629658"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10296387"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11629845"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0963116"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8962929" y="4859119"/>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4"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l="3043" r="39050"/>
          <a:stretch/>
        </p:blipFill>
        <p:spPr bwMode="auto">
          <a:xfrm>
            <a:off x="7629471" y="3027133"/>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 name="グループ化 14"/>
          <p:cNvGrpSpPr/>
          <p:nvPr/>
        </p:nvGrpSpPr>
        <p:grpSpPr>
          <a:xfrm>
            <a:off x="7629471" y="3028292"/>
            <a:ext cx="4004977" cy="1390650"/>
            <a:chOff x="4898971" y="2865626"/>
            <a:chExt cx="4004977" cy="1390650"/>
          </a:xfrm>
        </p:grpSpPr>
        <p:cxnSp>
          <p:nvCxnSpPr>
            <p:cNvPr id="16" name="直線コネクタ 15"/>
            <p:cNvCxnSpPr/>
            <p:nvPr/>
          </p:nvCxnSpPr>
          <p:spPr>
            <a:xfrm flipV="1">
              <a:off x="4898971" y="2865626"/>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4898972" y="3580178"/>
              <a:ext cx="40049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531848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615751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699654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741606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835576"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825509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8674609"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V="1">
              <a:off x="657703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5738001" y="2865626"/>
              <a:ext cx="0" cy="139065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コンテンツ プレースホルダー 2"/>
              <p:cNvSpPr txBox="1">
                <a:spLocks/>
              </p:cNvSpPr>
              <p:nvPr/>
            </p:nvSpPr>
            <p:spPr>
              <a:xfrm>
                <a:off x="685077" y="1888193"/>
                <a:ext cx="6715709" cy="251985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元信号が含む最大周波数が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buFont typeface="Wingdings"/>
                  <a:buChar char="à"/>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周波数</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2</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で標本化すれば元信号を復元可</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endParaRPr lang="en-US" altLang="ja-JP" sz="5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元信号が含む最小周期が</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T</a:t>
                </a:r>
                <a:r>
                  <a:rPr lang="en-US" altLang="ja-JP" sz="2400" b="1" i="1"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𝑓</m:t>
                        </m:r>
                      </m:e>
                      <m:sub>
                        <m:r>
                          <a:rPr lang="en-US" altLang="ja-JP" sz="2400" i="1">
                            <a:latin typeface="Cambria Math" panose="02040503050406030204" pitchFamily="18" charset="0"/>
                          </a:rPr>
                          <m:t>𝑚𝑎𝑥</m:t>
                        </m:r>
                      </m:sub>
                    </m:sSub>
                  </m:oMath>
                </a14:m>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buFont typeface="Wingdings"/>
                  <a:buChar char="à"/>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間隔</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T/2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で標本化すれば元信号を</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復元可能</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コンテンツ プレースホルダー 2"/>
              <p:cNvSpPr txBox="1">
                <a:spLocks noRot="1" noChangeAspect="1" noMove="1" noResize="1" noEditPoints="1" noAdjustHandles="1" noChangeArrowheads="1" noChangeShapeType="1" noTextEdit="1"/>
              </p:cNvSpPr>
              <p:nvPr/>
            </p:nvSpPr>
            <p:spPr>
              <a:xfrm>
                <a:off x="685077" y="1888193"/>
                <a:ext cx="6715709" cy="2519859"/>
              </a:xfrm>
              <a:prstGeom prst="rect">
                <a:avLst/>
              </a:prstGeom>
              <a:blipFill rotWithShape="0">
                <a:blip r:embed="rId4"/>
                <a:stretch>
                  <a:fillRect l="-1361" t="-1453"/>
                </a:stretch>
              </a:blipFill>
            </p:spPr>
            <p:txBody>
              <a:bodyPr/>
              <a:lstStyle/>
              <a:p>
                <a:r>
                  <a:rPr lang="ja-JP" altLang="en-US">
                    <a:noFill/>
                  </a:rPr>
                  <a:t> </a:t>
                </a:r>
              </a:p>
            </p:txBody>
          </p:sp>
        </mc:Fallback>
      </mc:AlternateContent>
      <p:pic>
        <p:nvPicPr>
          <p:cNvPr id="2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043" r="39050"/>
          <a:stretch/>
        </p:blipFill>
        <p:spPr bwMode="auto">
          <a:xfrm>
            <a:off x="7629471" y="1259412"/>
            <a:ext cx="4004977" cy="1429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0" name="直線コネクタ 29"/>
          <p:cNvCxnSpPr>
            <a:stCxn id="29" idx="1"/>
            <a:endCxn id="29" idx="3"/>
          </p:cNvCxnSpPr>
          <p:nvPr/>
        </p:nvCxnSpPr>
        <p:spPr>
          <a:xfrm>
            <a:off x="7629471" y="1973964"/>
            <a:ext cx="40049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7629471" y="1259412"/>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7227600" y="1631571"/>
            <a:ext cx="415498" cy="646331"/>
          </a:xfrm>
          <a:prstGeom prst="rect">
            <a:avLst/>
          </a:prstGeom>
        </p:spPr>
        <p:txBody>
          <a:bodyPr wrap="none">
            <a:spAutoFit/>
          </a:bodyPr>
          <a:lstStyle/>
          <a:p>
            <a:r>
              <a:rPr lang="ja-JP" altLang="en-US" dirty="0" smtClean="0"/>
              <a:t>入</a:t>
            </a:r>
            <a:endParaRPr lang="en-US" altLang="ja-JP" dirty="0" smtClean="0"/>
          </a:p>
          <a:p>
            <a:r>
              <a:rPr lang="ja-JP" altLang="en-US" dirty="0" smtClean="0"/>
              <a:t>力</a:t>
            </a:r>
            <a:endParaRPr lang="ja-JP" altLang="en-US" dirty="0"/>
          </a:p>
        </p:txBody>
      </p:sp>
      <p:sp>
        <p:nvSpPr>
          <p:cNvPr id="33" name="正方形/長方形 32"/>
          <p:cNvSpPr/>
          <p:nvPr/>
        </p:nvSpPr>
        <p:spPr>
          <a:xfrm>
            <a:off x="7189950" y="3123452"/>
            <a:ext cx="429092" cy="1200329"/>
          </a:xfrm>
          <a:prstGeom prst="rect">
            <a:avLst/>
          </a:prstGeom>
        </p:spPr>
        <p:txBody>
          <a:bodyPr wrap="none">
            <a:spAutoFit/>
          </a:bodyPr>
          <a:lstStyle/>
          <a:p>
            <a:r>
              <a:rPr lang="ja-JP" altLang="en-US" dirty="0" smtClean="0"/>
              <a:t>標</a:t>
            </a:r>
            <a:endParaRPr lang="en-US" altLang="ja-JP" dirty="0" smtClean="0"/>
          </a:p>
          <a:p>
            <a:r>
              <a:rPr lang="ja-JP" altLang="en-US" dirty="0" smtClean="0"/>
              <a:t>本</a:t>
            </a:r>
            <a:endParaRPr lang="en-US" altLang="ja-JP" dirty="0" smtClean="0"/>
          </a:p>
          <a:p>
            <a:r>
              <a:rPr lang="ja-JP" altLang="en-US" dirty="0" smtClean="0"/>
              <a:t>化</a:t>
            </a:r>
            <a:endParaRPr lang="en-US" altLang="ja-JP" dirty="0" smtClean="0"/>
          </a:p>
          <a:p>
            <a:pPr algn="ctr"/>
            <a:r>
              <a:rPr lang="en-US" altLang="ja-JP" i="1" dirty="0" smtClean="0"/>
              <a:t>2f</a:t>
            </a:r>
            <a:endParaRPr lang="ja-JP" altLang="en-US" dirty="0"/>
          </a:p>
        </p:txBody>
      </p:sp>
      <p:cxnSp>
        <p:nvCxnSpPr>
          <p:cNvPr id="34" name="直線コネクタ 33"/>
          <p:cNvCxnSpPr/>
          <p:nvPr/>
        </p:nvCxnSpPr>
        <p:spPr>
          <a:xfrm flipV="1">
            <a:off x="7629471" y="4859119"/>
            <a:ext cx="0" cy="1390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7213974" y="4954279"/>
            <a:ext cx="442750" cy="1200329"/>
          </a:xfrm>
          <a:prstGeom prst="rect">
            <a:avLst/>
          </a:prstGeom>
        </p:spPr>
        <p:txBody>
          <a:bodyPr wrap="none">
            <a:spAutoFit/>
          </a:bodyPr>
          <a:lstStyle/>
          <a:p>
            <a:r>
              <a:rPr lang="ja-JP" altLang="en-US" dirty="0" smtClean="0"/>
              <a:t>標</a:t>
            </a:r>
            <a:endParaRPr lang="en-US" altLang="ja-JP" dirty="0" smtClean="0"/>
          </a:p>
          <a:p>
            <a:r>
              <a:rPr lang="ja-JP" altLang="en-US" dirty="0" smtClean="0"/>
              <a:t>本</a:t>
            </a:r>
            <a:endParaRPr lang="en-US" altLang="ja-JP" dirty="0" smtClean="0"/>
          </a:p>
          <a:p>
            <a:r>
              <a:rPr lang="ja-JP" altLang="en-US" dirty="0" smtClean="0"/>
              <a:t>化</a:t>
            </a:r>
            <a:endParaRPr lang="en-US" altLang="ja-JP" dirty="0" smtClean="0"/>
          </a:p>
          <a:p>
            <a:pPr algn="ctr"/>
            <a:r>
              <a:rPr lang="en-US" altLang="ja-JP" dirty="0" smtClean="0"/>
              <a:t>(2)</a:t>
            </a:r>
            <a:endParaRPr lang="ja-JP" altLang="en-US" dirty="0"/>
          </a:p>
        </p:txBody>
      </p:sp>
      <p:grpSp>
        <p:nvGrpSpPr>
          <p:cNvPr id="36" name="グループ化 35"/>
          <p:cNvGrpSpPr/>
          <p:nvPr/>
        </p:nvGrpSpPr>
        <p:grpSpPr>
          <a:xfrm>
            <a:off x="7598190" y="3030308"/>
            <a:ext cx="3836186" cy="1402517"/>
            <a:chOff x="4867690" y="2983934"/>
            <a:chExt cx="3836186" cy="1402517"/>
          </a:xfrm>
        </p:grpSpPr>
        <p:sp>
          <p:nvSpPr>
            <p:cNvPr id="37" name="円/楕円 36"/>
            <p:cNvSpPr/>
            <p:nvPr/>
          </p:nvSpPr>
          <p:spPr>
            <a:xfrm>
              <a:off x="4867690"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p:nvSpPr>
          <p:spPr>
            <a:xfrm>
              <a:off x="5286044"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5710082"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p:nvSpPr>
          <p:spPr>
            <a:xfrm>
              <a:off x="612824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p:nvSpPr>
          <p:spPr>
            <a:xfrm>
              <a:off x="654776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p:nvSpPr>
          <p:spPr>
            <a:xfrm>
              <a:off x="696727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738679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7806309"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8233304" y="29839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8645342" y="4327917"/>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 name="グループ化 46"/>
          <p:cNvGrpSpPr/>
          <p:nvPr/>
        </p:nvGrpSpPr>
        <p:grpSpPr>
          <a:xfrm>
            <a:off x="7601846" y="4886374"/>
            <a:ext cx="4057446" cy="1270829"/>
            <a:chOff x="4871346" y="4723708"/>
            <a:chExt cx="4057446" cy="1270829"/>
          </a:xfrm>
        </p:grpSpPr>
        <p:sp>
          <p:nvSpPr>
            <p:cNvPr id="48" name="円/楕円 47"/>
            <p:cNvSpPr/>
            <p:nvPr/>
          </p:nvSpPr>
          <p:spPr>
            <a:xfrm>
              <a:off x="5530320" y="5234750"/>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p:nvSpPr>
          <p:spPr>
            <a:xfrm>
              <a:off x="6202602" y="5936003"/>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6866833" y="5857634"/>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p:nvPr/>
          </p:nvSpPr>
          <p:spPr>
            <a:xfrm>
              <a:off x="7540348" y="5051169"/>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p:nvSpPr>
          <p:spPr>
            <a:xfrm>
              <a:off x="8204037" y="4733079"/>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p:cNvSpPr/>
            <p:nvPr/>
          </p:nvSpPr>
          <p:spPr>
            <a:xfrm>
              <a:off x="8870258" y="5323388"/>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p:nvSpPr>
          <p:spPr>
            <a:xfrm>
              <a:off x="4871346" y="4723708"/>
              <a:ext cx="58534" cy="5853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5" name="正方形/長方形 54"/>
          <p:cNvSpPr/>
          <p:nvPr/>
        </p:nvSpPr>
        <p:spPr>
          <a:xfrm>
            <a:off x="685077" y="5401270"/>
            <a:ext cx="4767641" cy="923330"/>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より詳しくは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金谷健一</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これ</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なら分かる応用数学教室</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を参照</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フリーフォーム 55"/>
          <p:cNvSpPr/>
          <p:nvPr/>
        </p:nvSpPr>
        <p:spPr>
          <a:xfrm>
            <a:off x="7632700" y="3051916"/>
            <a:ext cx="3771900" cy="1355725"/>
          </a:xfrm>
          <a:custGeom>
            <a:avLst/>
            <a:gdLst>
              <a:gd name="connsiteX0" fmla="*/ 0 w 3771900"/>
              <a:gd name="connsiteY0" fmla="*/ 9525 h 1355725"/>
              <a:gd name="connsiteX1" fmla="*/ 406400 w 3771900"/>
              <a:gd name="connsiteY1" fmla="*/ 1355725 h 1355725"/>
              <a:gd name="connsiteX2" fmla="*/ 838200 w 3771900"/>
              <a:gd name="connsiteY2" fmla="*/ 0 h 1355725"/>
              <a:gd name="connsiteX3" fmla="*/ 1250950 w 3771900"/>
              <a:gd name="connsiteY3" fmla="*/ 1349375 h 1355725"/>
              <a:gd name="connsiteX4" fmla="*/ 1676400 w 3771900"/>
              <a:gd name="connsiteY4" fmla="*/ 0 h 1355725"/>
              <a:gd name="connsiteX5" fmla="*/ 2092325 w 3771900"/>
              <a:gd name="connsiteY5" fmla="*/ 1349375 h 1355725"/>
              <a:gd name="connsiteX6" fmla="*/ 2514600 w 3771900"/>
              <a:gd name="connsiteY6" fmla="*/ 0 h 1355725"/>
              <a:gd name="connsiteX7" fmla="*/ 2940050 w 3771900"/>
              <a:gd name="connsiteY7" fmla="*/ 1352550 h 1355725"/>
              <a:gd name="connsiteX8" fmla="*/ 3362325 w 3771900"/>
              <a:gd name="connsiteY8" fmla="*/ 3175 h 1355725"/>
              <a:gd name="connsiteX9" fmla="*/ 3771900 w 3771900"/>
              <a:gd name="connsiteY9" fmla="*/ 1352550 h 135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1900" h="1355725">
                <a:moveTo>
                  <a:pt x="0" y="9525"/>
                </a:moveTo>
                <a:lnTo>
                  <a:pt x="406400" y="1355725"/>
                </a:lnTo>
                <a:lnTo>
                  <a:pt x="838200" y="0"/>
                </a:lnTo>
                <a:lnTo>
                  <a:pt x="1250950" y="1349375"/>
                </a:lnTo>
                <a:lnTo>
                  <a:pt x="1676400" y="0"/>
                </a:lnTo>
                <a:lnTo>
                  <a:pt x="2092325" y="1349375"/>
                </a:lnTo>
                <a:lnTo>
                  <a:pt x="2514600" y="0"/>
                </a:lnTo>
                <a:lnTo>
                  <a:pt x="2940050" y="1352550"/>
                </a:lnTo>
                <a:lnTo>
                  <a:pt x="3362325" y="3175"/>
                </a:lnTo>
                <a:lnTo>
                  <a:pt x="3771900" y="135255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p:cNvSpPr/>
          <p:nvPr/>
        </p:nvSpPr>
        <p:spPr>
          <a:xfrm>
            <a:off x="7626350" y="4918022"/>
            <a:ext cx="4012406" cy="1214438"/>
          </a:xfrm>
          <a:custGeom>
            <a:avLst/>
            <a:gdLst>
              <a:gd name="connsiteX0" fmla="*/ 0 w 4012406"/>
              <a:gd name="connsiteY0" fmla="*/ 0 h 1214438"/>
              <a:gd name="connsiteX1" fmla="*/ 666750 w 4012406"/>
              <a:gd name="connsiteY1" fmla="*/ 509588 h 1214438"/>
              <a:gd name="connsiteX2" fmla="*/ 1343025 w 4012406"/>
              <a:gd name="connsiteY2" fmla="*/ 1214438 h 1214438"/>
              <a:gd name="connsiteX3" fmla="*/ 2005013 w 4012406"/>
              <a:gd name="connsiteY3" fmla="*/ 1135857 h 1214438"/>
              <a:gd name="connsiteX4" fmla="*/ 2674144 w 4012406"/>
              <a:gd name="connsiteY4" fmla="*/ 323850 h 1214438"/>
              <a:gd name="connsiteX5" fmla="*/ 3338513 w 4012406"/>
              <a:gd name="connsiteY5" fmla="*/ 0 h 1214438"/>
              <a:gd name="connsiteX6" fmla="*/ 4012406 w 4012406"/>
              <a:gd name="connsiteY6" fmla="*/ 597694 h 12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2406" h="1214438">
                <a:moveTo>
                  <a:pt x="0" y="0"/>
                </a:moveTo>
                <a:lnTo>
                  <a:pt x="666750" y="509588"/>
                </a:lnTo>
                <a:lnTo>
                  <a:pt x="1343025" y="1214438"/>
                </a:lnTo>
                <a:lnTo>
                  <a:pt x="2005013" y="1135857"/>
                </a:lnTo>
                <a:lnTo>
                  <a:pt x="2674144" y="323850"/>
                </a:lnTo>
                <a:lnTo>
                  <a:pt x="3338513" y="0"/>
                </a:lnTo>
                <a:lnTo>
                  <a:pt x="4012406" y="59769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647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86781" y="365126"/>
            <a:ext cx="10706719" cy="733270"/>
          </a:xfrm>
        </p:spPr>
        <p:txBody>
          <a:bodyPr>
            <a:normAutofit/>
          </a:bodyPr>
          <a:lstStyle/>
          <a:p>
            <a:pPr algn="ctr"/>
            <a:r>
              <a:rPr lang="ja-JP" altLang="en-US" sz="4000" dirty="0" smtClean="0"/>
              <a:t>量子化レベル（階調数・画素</a:t>
            </a:r>
            <a:r>
              <a:rPr lang="ja-JP" altLang="en-US" sz="4000" dirty="0"/>
              <a:t>深度・色</a:t>
            </a:r>
            <a:r>
              <a:rPr lang="ja-JP" altLang="en-US" sz="4000" dirty="0" smtClean="0"/>
              <a:t>深度）</a:t>
            </a:r>
            <a:endParaRPr kumimoji="1" lang="ja-JP" altLang="en-US" sz="4000" dirty="0"/>
          </a:p>
        </p:txBody>
      </p:sp>
      <p:sp>
        <p:nvSpPr>
          <p:cNvPr id="4" name="コンテンツ プレースホルダー 2"/>
          <p:cNvSpPr txBox="1">
            <a:spLocks/>
          </p:cNvSpPr>
          <p:nvPr/>
        </p:nvSpPr>
        <p:spPr>
          <a:xfrm>
            <a:off x="7091416" y="2166893"/>
            <a:ext cx="4868356" cy="16839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量子化レベルと</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は</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各画素の色数のこと</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最小値と最大値の分割数</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コンテンツ プレースホルダー 2"/>
          <p:cNvSpPr txBox="1">
            <a:spLocks/>
          </p:cNvSpPr>
          <p:nvPr/>
        </p:nvSpPr>
        <p:spPr>
          <a:xfrm>
            <a:off x="7134596" y="3977016"/>
            <a:ext cx="4856926" cy="130393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量子化レベルが</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大きいと</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微妙な色の変化を表現可能</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データ</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が大きく</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なる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0" name="グループ化 29"/>
          <p:cNvGrpSpPr/>
          <p:nvPr/>
        </p:nvGrpSpPr>
        <p:grpSpPr>
          <a:xfrm>
            <a:off x="493210" y="1923770"/>
            <a:ext cx="5890534" cy="4533705"/>
            <a:chOff x="1839410" y="3316456"/>
            <a:chExt cx="4686281" cy="3606841"/>
          </a:xfrm>
        </p:grpSpPr>
        <p:grpSp>
          <p:nvGrpSpPr>
            <p:cNvPr id="5" name="グループ化 4"/>
            <p:cNvGrpSpPr/>
            <p:nvPr/>
          </p:nvGrpSpPr>
          <p:grpSpPr>
            <a:xfrm>
              <a:off x="4232078" y="3507839"/>
              <a:ext cx="360040" cy="2447775"/>
              <a:chOff x="1457128" y="2420888"/>
              <a:chExt cx="360040" cy="2592288"/>
            </a:xfrm>
          </p:grpSpPr>
          <p:sp>
            <p:nvSpPr>
              <p:cNvPr id="6" name="正方形/長方形 5"/>
              <p:cNvSpPr/>
              <p:nvPr/>
            </p:nvSpPr>
            <p:spPr>
              <a:xfrm>
                <a:off x="1457128" y="4149080"/>
                <a:ext cx="360040" cy="8640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1457128" y="3284984"/>
                <a:ext cx="360040" cy="864096"/>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1457128" y="2420888"/>
                <a:ext cx="360040" cy="8640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9" name="正方形/長方形 8"/>
            <p:cNvSpPr/>
            <p:nvPr/>
          </p:nvSpPr>
          <p:spPr>
            <a:xfrm>
              <a:off x="2539896" y="3507343"/>
              <a:ext cx="360040" cy="2448272"/>
            </a:xfrm>
            <a:prstGeom prst="rect">
              <a:avLst/>
            </a:prstGeom>
            <a:gradFill>
              <a:gsLst>
                <a:gs pos="100000">
                  <a:schemeClr val="tx1"/>
                </a:gs>
                <a:gs pos="0">
                  <a:schemeClr val="bg1"/>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 name="グループ化 9"/>
            <p:cNvGrpSpPr/>
            <p:nvPr/>
          </p:nvGrpSpPr>
          <p:grpSpPr>
            <a:xfrm>
              <a:off x="5613838" y="3509428"/>
              <a:ext cx="360040" cy="2446186"/>
              <a:chOff x="3343078" y="2230163"/>
              <a:chExt cx="360040" cy="2783012"/>
            </a:xfrm>
          </p:grpSpPr>
          <p:sp>
            <p:nvSpPr>
              <p:cNvPr id="11" name="正方形/長方形 10"/>
              <p:cNvSpPr/>
              <p:nvPr/>
            </p:nvSpPr>
            <p:spPr>
              <a:xfrm>
                <a:off x="3343078" y="4735942"/>
                <a:ext cx="360040" cy="277233"/>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3343078" y="4458708"/>
                <a:ext cx="360040" cy="277233"/>
              </a:xfrm>
              <a:prstGeom prst="rect">
                <a:avLst/>
              </a:prstGeom>
              <a:solidFill>
                <a:srgbClr val="19191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3343078" y="4181475"/>
                <a:ext cx="360040" cy="277233"/>
              </a:xfrm>
              <a:prstGeom prst="rect">
                <a:avLst/>
              </a:prstGeom>
              <a:solidFill>
                <a:srgbClr val="38383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3343078" y="3896811"/>
                <a:ext cx="360040" cy="277233"/>
              </a:xfrm>
              <a:prstGeom prst="rect">
                <a:avLst/>
              </a:prstGeom>
              <a:solidFill>
                <a:srgbClr val="4B4B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3343078" y="3619577"/>
                <a:ext cx="360040" cy="277233"/>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3343078" y="3342344"/>
                <a:ext cx="360040" cy="27723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3343078" y="3064030"/>
                <a:ext cx="360040" cy="277233"/>
              </a:xfrm>
              <a:prstGeom prst="rect">
                <a:avLst/>
              </a:prstGeom>
              <a:solidFill>
                <a:srgbClr val="BCBCB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3343078" y="2786796"/>
                <a:ext cx="360040" cy="277233"/>
              </a:xfrm>
              <a:prstGeom prst="rect">
                <a:avLst/>
              </a:prstGeom>
              <a:solidFill>
                <a:srgbClr val="CFCF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3343078" y="2509562"/>
                <a:ext cx="360040" cy="277233"/>
              </a:xfrm>
              <a:prstGeom prst="rect">
                <a:avLst/>
              </a:prstGeom>
              <a:solidFill>
                <a:srgbClr val="E6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3343078" y="2230163"/>
                <a:ext cx="360040" cy="2772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テキスト ボックス 20"/>
            <p:cNvSpPr txBox="1"/>
            <p:nvPr/>
          </p:nvSpPr>
          <p:spPr>
            <a:xfrm>
              <a:off x="1839410" y="5723989"/>
              <a:ext cx="718241" cy="416254"/>
            </a:xfrm>
            <a:prstGeom prst="rect">
              <a:avLst/>
            </a:prstGeom>
            <a:noFill/>
          </p:spPr>
          <p:txBody>
            <a:bodyPr wrap="none" rtlCol="0">
              <a:spAutoFit/>
            </a:bodyPr>
            <a:lstStyle/>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最小</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テキスト ボックス 21"/>
            <p:cNvSpPr txBox="1"/>
            <p:nvPr/>
          </p:nvSpPr>
          <p:spPr>
            <a:xfrm>
              <a:off x="3909060" y="5976436"/>
              <a:ext cx="1033238" cy="367283"/>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階調数</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テキスト ボックス 22"/>
            <p:cNvSpPr txBox="1"/>
            <p:nvPr/>
          </p:nvSpPr>
          <p:spPr>
            <a:xfrm>
              <a:off x="5257800" y="5976436"/>
              <a:ext cx="1267891" cy="367283"/>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階調数 </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右矢印 23"/>
            <p:cNvSpPr/>
            <p:nvPr/>
          </p:nvSpPr>
          <p:spPr>
            <a:xfrm>
              <a:off x="3307080" y="4523839"/>
              <a:ext cx="586740" cy="510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2136831" y="6211669"/>
              <a:ext cx="1179195" cy="661109"/>
            </a:xfrm>
            <a:prstGeom prst="rect">
              <a:avLst/>
            </a:prstGeom>
            <a:noFill/>
          </p:spPr>
          <p:txBody>
            <a:bodyPr wrap="square" rtlCol="0">
              <a:spAutoFit/>
            </a:bodyPr>
            <a:lstStyle/>
            <a:p>
              <a:pPr algn="ct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アナログ信号</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テキスト ボックス 26"/>
            <p:cNvSpPr txBox="1"/>
            <p:nvPr/>
          </p:nvSpPr>
          <p:spPr>
            <a:xfrm>
              <a:off x="4513380" y="6262188"/>
              <a:ext cx="1179195" cy="661109"/>
            </a:xfrm>
            <a:prstGeom prst="rect">
              <a:avLst/>
            </a:prstGeom>
            <a:noFill/>
          </p:spPr>
          <p:txBody>
            <a:bodyPr wrap="square" rtlCol="0">
              <a:spAutoFit/>
            </a:bodyPr>
            <a:lstStyle/>
            <a:p>
              <a:pPr algn="ct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デジタル信号</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a:off x="3099435" y="5106769"/>
              <a:ext cx="881479" cy="367283"/>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量子化</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テキスト ボックス 28"/>
            <p:cNvSpPr txBox="1"/>
            <p:nvPr/>
          </p:nvSpPr>
          <p:spPr>
            <a:xfrm>
              <a:off x="1839410" y="3316456"/>
              <a:ext cx="718242" cy="416253"/>
            </a:xfrm>
            <a:prstGeom prst="rect">
              <a:avLst/>
            </a:prstGeom>
            <a:noFill/>
          </p:spPr>
          <p:txBody>
            <a:bodyPr wrap="none" rtlCol="0">
              <a:spAutoFit/>
            </a:bodyPr>
            <a:lstStyle/>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最大</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657114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smtClean="0"/>
              <a:t>井尻敬 </a:t>
            </a:r>
            <a:r>
              <a:rPr lang="en-US" altLang="ja-JP" dirty="0" smtClean="0"/>
              <a:t>– takashiijiri.com</a:t>
            </a:r>
            <a:endParaRPr kumimoji="1" lang="ja-JP" altLang="en-US" dirty="0"/>
          </a:p>
        </p:txBody>
      </p:sp>
      <p:sp>
        <p:nvSpPr>
          <p:cNvPr id="3" name="コンテンツ プレースホルダー 2"/>
          <p:cNvSpPr>
            <a:spLocks noGrp="1"/>
          </p:cNvSpPr>
          <p:nvPr>
            <p:ph idx="1"/>
          </p:nvPr>
        </p:nvSpPr>
        <p:spPr>
          <a:xfrm>
            <a:off x="659781" y="1343722"/>
            <a:ext cx="9792319" cy="5296829"/>
          </a:xfrm>
        </p:spPr>
        <p:txBody>
          <a:bodyPr>
            <a:normAutofit/>
          </a:bodyPr>
          <a:lstStyle/>
          <a:p>
            <a:pPr marL="0" indent="0">
              <a:buNone/>
            </a:pPr>
            <a:r>
              <a:rPr kumimoji="1" lang="en-US" altLang="ja-JP" sz="2400" b="1" dirty="0" smtClean="0"/>
              <a:t>2017</a:t>
            </a:r>
            <a:r>
              <a:rPr lang="ja-JP" altLang="en-US" sz="2400" b="1" dirty="0" smtClean="0"/>
              <a:t> </a:t>
            </a:r>
            <a:r>
              <a:rPr lang="en-US" altLang="ja-JP" sz="2400" b="1" dirty="0" smtClean="0"/>
              <a:t>-  </a:t>
            </a:r>
            <a:r>
              <a:rPr lang="ja-JP" altLang="en-US" sz="2400" b="1" dirty="0" smtClean="0"/>
              <a:t>現在  </a:t>
            </a:r>
            <a:r>
              <a:rPr kumimoji="1" lang="en-US" altLang="ja-JP" sz="2400" b="1" dirty="0" smtClean="0"/>
              <a:t>: </a:t>
            </a:r>
            <a:r>
              <a:rPr kumimoji="1" lang="ja-JP" altLang="en-US" sz="2400" b="1" dirty="0" smtClean="0"/>
              <a:t>芝浦工大 准教授</a:t>
            </a:r>
            <a:endParaRPr kumimoji="1" lang="en-US" altLang="ja-JP" sz="2400" b="1" dirty="0" smtClean="0"/>
          </a:p>
          <a:p>
            <a:pPr marL="0" indent="0">
              <a:buNone/>
            </a:pPr>
            <a:r>
              <a:rPr lang="en-US" altLang="ja-JP" sz="2400" dirty="0"/>
              <a:t>2017 -  </a:t>
            </a:r>
            <a:r>
              <a:rPr lang="ja-JP" altLang="en-US" sz="2400" dirty="0"/>
              <a:t>現在  </a:t>
            </a:r>
            <a:r>
              <a:rPr lang="en-US" altLang="ja-JP" sz="2400" dirty="0"/>
              <a:t>: </a:t>
            </a:r>
            <a:r>
              <a:rPr lang="ja-JP" altLang="en-US" sz="2400" dirty="0" smtClean="0"/>
              <a:t>慶應義塾大学 </a:t>
            </a:r>
            <a:r>
              <a:rPr lang="en-US" altLang="ja-JP" sz="2400" dirty="0" smtClean="0"/>
              <a:t>SFC </a:t>
            </a:r>
            <a:r>
              <a:rPr lang="ja-JP" altLang="en-US" sz="2400" dirty="0" smtClean="0"/>
              <a:t>客員研究員</a:t>
            </a:r>
            <a:endParaRPr lang="en-US" altLang="ja-JP" sz="2400" dirty="0" smtClean="0"/>
          </a:p>
          <a:p>
            <a:pPr marL="0" indent="0">
              <a:buNone/>
            </a:pPr>
            <a:r>
              <a:rPr lang="en-US" altLang="ja-JP" sz="2400" smtClean="0"/>
              <a:t>2015 </a:t>
            </a:r>
            <a:r>
              <a:rPr lang="en-US" altLang="ja-JP" sz="2400" dirty="0" smtClean="0"/>
              <a:t>-  </a:t>
            </a:r>
            <a:r>
              <a:rPr lang="ja-JP" altLang="en-US" sz="2400" dirty="0" smtClean="0"/>
              <a:t>現在  </a:t>
            </a:r>
            <a:r>
              <a:rPr lang="en-US" altLang="ja-JP" sz="2400" dirty="0" smtClean="0"/>
              <a:t>: </a:t>
            </a:r>
            <a:r>
              <a:rPr lang="ja-JP" altLang="en-US" sz="2400" dirty="0" smtClean="0"/>
              <a:t>理化学研究所 客員研究員</a:t>
            </a:r>
            <a:endParaRPr lang="en-US" altLang="ja-JP" sz="2400" dirty="0" smtClean="0"/>
          </a:p>
          <a:p>
            <a:pPr marL="0" indent="0">
              <a:buNone/>
            </a:pPr>
            <a:r>
              <a:rPr lang="en-US" altLang="ja-JP" sz="2400" b="1" dirty="0" smtClean="0"/>
              <a:t>2015 – 2017 : </a:t>
            </a:r>
            <a:r>
              <a:rPr lang="ja-JP" altLang="en-US" sz="2400" b="1" dirty="0" smtClean="0"/>
              <a:t>立命館大学 講師</a:t>
            </a:r>
            <a:r>
              <a:rPr lang="en-US" altLang="ja-JP" sz="2400" b="1" dirty="0" smtClean="0"/>
              <a:t> </a:t>
            </a:r>
            <a:endParaRPr kumimoji="1" lang="en-US" altLang="ja-JP" sz="2400" b="1" dirty="0" smtClean="0"/>
          </a:p>
          <a:p>
            <a:pPr marL="0" indent="0">
              <a:buNone/>
            </a:pPr>
            <a:r>
              <a:rPr lang="en-US" altLang="ja-JP" sz="2400" dirty="0" smtClean="0"/>
              <a:t>2013 – 2016 : </a:t>
            </a:r>
            <a:r>
              <a:rPr lang="ja-JP" altLang="en-US" sz="2400" dirty="0" smtClean="0"/>
              <a:t>北海道大学 客員准教授</a:t>
            </a:r>
            <a:endParaRPr kumimoji="1" lang="en-US" altLang="ja-JP" sz="2400" dirty="0" smtClean="0"/>
          </a:p>
          <a:p>
            <a:pPr marL="0" indent="0">
              <a:buNone/>
            </a:pPr>
            <a:r>
              <a:rPr lang="en-US" altLang="ja-JP" sz="2400" b="1" dirty="0" smtClean="0"/>
              <a:t>2009 – 2015 : </a:t>
            </a:r>
            <a:r>
              <a:rPr lang="ja-JP" altLang="en-US" sz="2400" b="1" dirty="0" smtClean="0"/>
              <a:t>理化学研究所 研究員</a:t>
            </a:r>
            <a:endParaRPr lang="en-US" altLang="ja-JP" sz="2400" b="1" dirty="0" smtClean="0"/>
          </a:p>
          <a:p>
            <a:pPr marL="0" indent="0">
              <a:buNone/>
            </a:pPr>
            <a:r>
              <a:rPr lang="en-US" altLang="ja-JP" sz="2400" b="1" dirty="0" smtClean="0"/>
              <a:t>2004 </a:t>
            </a:r>
            <a:r>
              <a:rPr lang="en-US" altLang="ja-JP" sz="2400" b="1" dirty="0"/>
              <a:t>– </a:t>
            </a:r>
            <a:r>
              <a:rPr lang="en-US" altLang="ja-JP" sz="2400" b="1" dirty="0" smtClean="0"/>
              <a:t>2009 : </a:t>
            </a:r>
            <a:r>
              <a:rPr lang="ja-JP" altLang="en-US" sz="2400" b="1" dirty="0" smtClean="0"/>
              <a:t>東京大学 修士</a:t>
            </a:r>
            <a:r>
              <a:rPr lang="en-US" altLang="ja-JP" sz="2400" b="1" dirty="0"/>
              <a:t>/</a:t>
            </a:r>
            <a:r>
              <a:rPr lang="ja-JP" altLang="en-US" sz="2400" b="1" dirty="0" smtClean="0"/>
              <a:t>博士</a:t>
            </a:r>
            <a:endParaRPr lang="en-US" altLang="ja-JP" sz="2400" b="1" dirty="0" smtClean="0"/>
          </a:p>
          <a:p>
            <a:pPr marL="0" indent="0">
              <a:buNone/>
            </a:pPr>
            <a:r>
              <a:rPr lang="en-US" altLang="ja-JP" sz="2400" b="1" dirty="0" smtClean="0"/>
              <a:t>2000</a:t>
            </a:r>
            <a:r>
              <a:rPr lang="en-US" altLang="ja-JP" sz="2400" b="1" dirty="0"/>
              <a:t> – 2009 : </a:t>
            </a:r>
            <a:r>
              <a:rPr lang="ja-JP" altLang="en-US" sz="2400" b="1" dirty="0" smtClean="0"/>
              <a:t>東京工業大学 学士</a:t>
            </a:r>
            <a:endParaRPr lang="en-US" altLang="ja-JP" sz="2400" b="1" dirty="0" smtClean="0"/>
          </a:p>
          <a:p>
            <a:pPr marL="0" indent="0">
              <a:buNone/>
            </a:pPr>
            <a:endParaRPr lang="en-US" altLang="ja-JP" sz="2400" b="1" dirty="0" smtClean="0"/>
          </a:p>
          <a:p>
            <a:pPr marL="0" indent="0">
              <a:buNone/>
            </a:pPr>
            <a:endParaRPr kumimoji="1" lang="ja-JP" altLang="en-US" sz="2400" dirty="0"/>
          </a:p>
        </p:txBody>
      </p:sp>
    </p:spTree>
    <p:extLst>
      <p:ext uri="{BB962C8B-B14F-4D97-AF65-F5344CB8AC3E}">
        <p14:creationId xmlns:p14="http://schemas.microsoft.com/office/powerpoint/2010/main" val="433884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グループ化 168"/>
          <p:cNvGrpSpPr/>
          <p:nvPr/>
        </p:nvGrpSpPr>
        <p:grpSpPr>
          <a:xfrm>
            <a:off x="1107875" y="3189884"/>
            <a:ext cx="4521144" cy="2212391"/>
            <a:chOff x="356824" y="3918064"/>
            <a:chExt cx="4967363" cy="2212391"/>
          </a:xfrm>
        </p:grpSpPr>
        <p:sp>
          <p:nvSpPr>
            <p:cNvPr id="170" name="正方形/長方形 169"/>
            <p:cNvSpPr/>
            <p:nvPr/>
          </p:nvSpPr>
          <p:spPr>
            <a:xfrm>
              <a:off x="985891" y="5128566"/>
              <a:ext cx="197443" cy="60442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正方形/長方形 170"/>
            <p:cNvSpPr/>
            <p:nvPr/>
          </p:nvSpPr>
          <p:spPr>
            <a:xfrm>
              <a:off x="389136" y="5635968"/>
              <a:ext cx="197443" cy="9701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591684" y="5565711"/>
              <a:ext cx="197443" cy="16727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788787" y="5429104"/>
              <a:ext cx="197443" cy="303883"/>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正方形/長方形 173"/>
            <p:cNvSpPr/>
            <p:nvPr/>
          </p:nvSpPr>
          <p:spPr>
            <a:xfrm>
              <a:off x="1182994"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正方形/長方形 174"/>
            <p:cNvSpPr/>
            <p:nvPr/>
          </p:nvSpPr>
          <p:spPr>
            <a:xfrm>
              <a:off x="1380098"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6" name="正方形/長方形 175"/>
            <p:cNvSpPr/>
            <p:nvPr/>
          </p:nvSpPr>
          <p:spPr>
            <a:xfrm>
              <a:off x="1577202" y="4260964"/>
              <a:ext cx="197443" cy="147202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7" name="正方形/長方形 176"/>
            <p:cNvSpPr/>
            <p:nvPr/>
          </p:nvSpPr>
          <p:spPr>
            <a:xfrm>
              <a:off x="2365616" y="4563648"/>
              <a:ext cx="197443" cy="116933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1774305" y="4289401"/>
              <a:ext cx="197443" cy="144358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1971409" y="4340141"/>
              <a:ext cx="197443" cy="139284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正方形/長方形 179"/>
            <p:cNvSpPr/>
            <p:nvPr/>
          </p:nvSpPr>
          <p:spPr>
            <a:xfrm>
              <a:off x="2168512"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2562720"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2759823" y="4963520"/>
              <a:ext cx="197443" cy="769467"/>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正方形/長方形 182"/>
            <p:cNvSpPr/>
            <p:nvPr/>
          </p:nvSpPr>
          <p:spPr>
            <a:xfrm>
              <a:off x="2956922" y="5348252"/>
              <a:ext cx="197443" cy="38473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4" name="グループ化 183"/>
            <p:cNvGrpSpPr/>
            <p:nvPr/>
          </p:nvGrpSpPr>
          <p:grpSpPr>
            <a:xfrm>
              <a:off x="390677" y="4026778"/>
              <a:ext cx="2997576" cy="1706209"/>
              <a:chOff x="734786" y="1551214"/>
              <a:chExt cx="3657600" cy="2081893"/>
            </a:xfrm>
          </p:grpSpPr>
          <p:cxnSp>
            <p:nvCxnSpPr>
              <p:cNvPr id="207" name="直線矢印コネクタ 20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5" name="テキスト ボックス 184"/>
            <p:cNvSpPr txBox="1"/>
            <p:nvPr/>
          </p:nvSpPr>
          <p:spPr>
            <a:xfrm>
              <a:off x="3199686" y="5761123"/>
              <a:ext cx="311304" cy="369332"/>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440787" y="3918064"/>
              <a:ext cx="1104632" cy="338554"/>
            </a:xfrm>
            <a:prstGeom prst="rect">
              <a:avLst/>
            </a:prstGeom>
            <a:noFill/>
          </p:spPr>
          <p:txBody>
            <a:bodyPr wrap="none" rtlCol="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データ</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7" name="グループ化 186"/>
            <p:cNvGrpSpPr/>
            <p:nvPr/>
          </p:nvGrpSpPr>
          <p:grpSpPr>
            <a:xfrm>
              <a:off x="395449" y="5732986"/>
              <a:ext cx="2758921" cy="54923"/>
              <a:chOff x="1684657" y="3633106"/>
              <a:chExt cx="3366396" cy="134032"/>
            </a:xfrm>
          </p:grpSpPr>
          <p:cxnSp>
            <p:nvCxnSpPr>
              <p:cNvPr id="192" name="直線コネクタ 191"/>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テキスト ボックス 187"/>
            <p:cNvSpPr txBox="1"/>
            <p:nvPr/>
          </p:nvSpPr>
          <p:spPr>
            <a:xfrm>
              <a:off x="2856479"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テキスト ボックス 188"/>
            <p:cNvSpPr txBox="1"/>
            <p:nvPr/>
          </p:nvSpPr>
          <p:spPr>
            <a:xfrm>
              <a:off x="356824"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テキスト ボックス 189"/>
            <p:cNvSpPr txBox="1"/>
            <p:nvPr/>
          </p:nvSpPr>
          <p:spPr>
            <a:xfrm>
              <a:off x="2068070"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テキスト ボックス 190"/>
            <p:cNvSpPr txBox="1"/>
            <p:nvPr/>
          </p:nvSpPr>
          <p:spPr>
            <a:xfrm>
              <a:off x="1109258"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5</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5" name="テキスト ボックス 304"/>
            <p:cNvSpPr txBox="1"/>
            <p:nvPr/>
          </p:nvSpPr>
          <p:spPr>
            <a:xfrm>
              <a:off x="3768684" y="3918064"/>
              <a:ext cx="1555503" cy="338554"/>
            </a:xfrm>
            <a:prstGeom prst="rect">
              <a:avLst/>
            </a:prstGeom>
            <a:noFill/>
          </p:spPr>
          <p:txBody>
            <a:bodyPr wrap="none" rtlCol="0">
              <a:spAutoFit/>
            </a:bodyPr>
            <a:lstStyle/>
            <a:p>
              <a:r>
                <a:rPr kumimoji="1"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量子化データ</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4" name="テキスト ボックス 213"/>
          <p:cNvSpPr txBox="1"/>
          <p:nvPr/>
        </p:nvSpPr>
        <p:spPr>
          <a:xfrm>
            <a:off x="1016089" y="1718522"/>
            <a:ext cx="10238700" cy="954107"/>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量子化では，連続値が離散値に置き換わるので、誤差が生じる</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これを</a:t>
            </a:r>
            <a:r>
              <a:rPr kumimoji="1"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量子化誤差</a:t>
            </a: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と呼ぶ</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タイトル 1"/>
          <p:cNvSpPr>
            <a:spLocks noGrp="1"/>
          </p:cNvSpPr>
          <p:nvPr>
            <p:ph type="title"/>
          </p:nvPr>
        </p:nvSpPr>
        <p:spPr>
          <a:xfrm>
            <a:off x="977281" y="365126"/>
            <a:ext cx="10109819" cy="733270"/>
          </a:xfrm>
        </p:spPr>
        <p:txBody>
          <a:bodyPr/>
          <a:lstStyle/>
          <a:p>
            <a:r>
              <a:rPr lang="ja-JP" altLang="en-US" dirty="0" smtClean="0"/>
              <a:t>量子化誤差</a:t>
            </a:r>
            <a:endParaRPr kumimoji="1" lang="ja-JP" altLang="en-US" dirty="0"/>
          </a:p>
        </p:txBody>
      </p:sp>
      <p:grpSp>
        <p:nvGrpSpPr>
          <p:cNvPr id="120" name="グループ化 119"/>
          <p:cNvGrpSpPr/>
          <p:nvPr/>
        </p:nvGrpSpPr>
        <p:grpSpPr>
          <a:xfrm>
            <a:off x="3910615" y="3294969"/>
            <a:ext cx="2971443" cy="2103677"/>
            <a:chOff x="5741993" y="1551214"/>
            <a:chExt cx="3983561" cy="2566878"/>
          </a:xfrm>
        </p:grpSpPr>
        <p:grpSp>
          <p:nvGrpSpPr>
            <p:cNvPr id="121" name="グループ化 120"/>
            <p:cNvGrpSpPr/>
            <p:nvPr/>
          </p:nvGrpSpPr>
          <p:grpSpPr>
            <a:xfrm>
              <a:off x="5741993" y="1551214"/>
              <a:ext cx="3983561" cy="2566878"/>
              <a:chOff x="1352873" y="1551214"/>
              <a:chExt cx="3983561" cy="2566878"/>
            </a:xfrm>
          </p:grpSpPr>
          <p:sp>
            <p:nvSpPr>
              <p:cNvPr id="128" name="正方形/長方形 127"/>
              <p:cNvSpPr/>
              <p:nvPr/>
            </p:nvSpPr>
            <p:spPr>
              <a:xfrm>
                <a:off x="2405106" y="2715304"/>
                <a:ext cx="240917" cy="9178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164603" y="3174204"/>
                <a:ext cx="240917" cy="4589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645609"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886112"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3126615" y="1796144"/>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4088627"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3367118" y="1796143"/>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3607621" y="1797504"/>
                <a:ext cx="240917" cy="18356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3848124"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4329130"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4569633"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4810130" y="3163659"/>
                <a:ext cx="240917" cy="469447"/>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42" name="グループ化 141"/>
              <p:cNvGrpSpPr/>
              <p:nvPr/>
            </p:nvGrpSpPr>
            <p:grpSpPr>
              <a:xfrm>
                <a:off x="1352873" y="1551214"/>
                <a:ext cx="3983561" cy="2566878"/>
                <a:chOff x="408825" y="1551214"/>
                <a:chExt cx="3983561" cy="2566878"/>
              </a:xfrm>
            </p:grpSpPr>
            <p:grpSp>
              <p:nvGrpSpPr>
                <p:cNvPr id="159" name="グループ化 158"/>
                <p:cNvGrpSpPr/>
                <p:nvPr/>
              </p:nvGrpSpPr>
              <p:grpSpPr>
                <a:xfrm>
                  <a:off x="734786" y="1551214"/>
                  <a:ext cx="3657600" cy="2081893"/>
                  <a:chOff x="734786" y="1551214"/>
                  <a:chExt cx="3657600" cy="2081893"/>
                </a:xfrm>
              </p:grpSpPr>
              <p:cxnSp>
                <p:nvCxnSpPr>
                  <p:cNvPr id="167" name="直線矢印コネクタ 166"/>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60" name="テキスト ボックス 159"/>
                <p:cNvSpPr txBox="1"/>
                <p:nvPr/>
              </p:nvSpPr>
              <p:spPr>
                <a:xfrm>
                  <a:off x="4011210" y="3667438"/>
                  <a:ext cx="379849" cy="450654"/>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a:off x="408825" y="3432456"/>
                  <a:ext cx="381804" cy="413099"/>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テキスト ボックス 162"/>
                <p:cNvSpPr txBox="1"/>
                <p:nvPr/>
              </p:nvSpPr>
              <p:spPr>
                <a:xfrm>
                  <a:off x="408825" y="29750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テキスト ボックス 163"/>
                <p:cNvSpPr txBox="1"/>
                <p:nvPr/>
              </p:nvSpPr>
              <p:spPr>
                <a:xfrm>
                  <a:off x="408825" y="2495053"/>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テキスト ボックス 164"/>
                <p:cNvSpPr txBox="1"/>
                <p:nvPr/>
              </p:nvSpPr>
              <p:spPr>
                <a:xfrm>
                  <a:off x="408825" y="2042615"/>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テキスト ボックス 165"/>
                <p:cNvSpPr txBox="1"/>
                <p:nvPr/>
              </p:nvSpPr>
              <p:spPr>
                <a:xfrm>
                  <a:off x="408825" y="15983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3" name="グループ化 142"/>
              <p:cNvGrpSpPr/>
              <p:nvPr/>
            </p:nvGrpSpPr>
            <p:grpSpPr>
              <a:xfrm>
                <a:off x="1684657" y="3633106"/>
                <a:ext cx="3366396" cy="67016"/>
                <a:chOff x="1684657" y="3633106"/>
                <a:chExt cx="3366396" cy="134032"/>
              </a:xfrm>
            </p:grpSpPr>
            <p:cxnSp>
              <p:nvCxnSpPr>
                <p:cNvPr id="144" name="直線コネクタ 143"/>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2" name="グループ化 121"/>
            <p:cNvGrpSpPr/>
            <p:nvPr/>
          </p:nvGrpSpPr>
          <p:grpSpPr>
            <a:xfrm>
              <a:off x="5987715" y="1797504"/>
              <a:ext cx="3640715" cy="1835602"/>
              <a:chOff x="5907477" y="1797504"/>
              <a:chExt cx="160477" cy="1835602"/>
            </a:xfrm>
          </p:grpSpPr>
          <p:cxnSp>
            <p:nvCxnSpPr>
              <p:cNvPr id="123" name="直線コネクタ 122"/>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9" name="グループ化 108"/>
          <p:cNvGrpSpPr/>
          <p:nvPr/>
        </p:nvGrpSpPr>
        <p:grpSpPr>
          <a:xfrm>
            <a:off x="7963983" y="3271538"/>
            <a:ext cx="2870826" cy="2103677"/>
            <a:chOff x="356824" y="4026778"/>
            <a:chExt cx="3154166" cy="2103677"/>
          </a:xfrm>
        </p:grpSpPr>
        <p:sp>
          <p:nvSpPr>
            <p:cNvPr id="110" name="正方形/長方形 109"/>
            <p:cNvSpPr/>
            <p:nvPr/>
          </p:nvSpPr>
          <p:spPr>
            <a:xfrm>
              <a:off x="985891" y="5128566"/>
              <a:ext cx="197443" cy="604422"/>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正方形/長方形 214"/>
            <p:cNvSpPr/>
            <p:nvPr/>
          </p:nvSpPr>
          <p:spPr>
            <a:xfrm>
              <a:off x="389136" y="5635968"/>
              <a:ext cx="197443" cy="9701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7" name="正方形/長方形 216"/>
            <p:cNvSpPr/>
            <p:nvPr/>
          </p:nvSpPr>
          <p:spPr>
            <a:xfrm>
              <a:off x="591684" y="5565711"/>
              <a:ext cx="197443" cy="16727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0" name="正方形/長方形 219"/>
            <p:cNvSpPr/>
            <p:nvPr/>
          </p:nvSpPr>
          <p:spPr>
            <a:xfrm>
              <a:off x="788787" y="5429104"/>
              <a:ext cx="197443" cy="303883"/>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1" name="正方形/長方形 220"/>
            <p:cNvSpPr/>
            <p:nvPr/>
          </p:nvSpPr>
          <p:spPr>
            <a:xfrm>
              <a:off x="1182994"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正方形/長方形 221"/>
            <p:cNvSpPr/>
            <p:nvPr/>
          </p:nvSpPr>
          <p:spPr>
            <a:xfrm>
              <a:off x="1380098"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3" name="正方形/長方形 222"/>
            <p:cNvSpPr/>
            <p:nvPr/>
          </p:nvSpPr>
          <p:spPr>
            <a:xfrm>
              <a:off x="1577202" y="4260964"/>
              <a:ext cx="197443" cy="147202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4" name="正方形/長方形 223"/>
            <p:cNvSpPr/>
            <p:nvPr/>
          </p:nvSpPr>
          <p:spPr>
            <a:xfrm>
              <a:off x="2365616" y="4563648"/>
              <a:ext cx="197443" cy="116933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正方形/長方形 224"/>
            <p:cNvSpPr/>
            <p:nvPr/>
          </p:nvSpPr>
          <p:spPr>
            <a:xfrm>
              <a:off x="1774305" y="4289401"/>
              <a:ext cx="197443" cy="144358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正方形/長方形 225"/>
            <p:cNvSpPr/>
            <p:nvPr/>
          </p:nvSpPr>
          <p:spPr>
            <a:xfrm>
              <a:off x="1971409" y="4340141"/>
              <a:ext cx="197443" cy="139284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正方形/長方形 226"/>
            <p:cNvSpPr/>
            <p:nvPr/>
          </p:nvSpPr>
          <p:spPr>
            <a:xfrm>
              <a:off x="2168512" y="4453331"/>
              <a:ext cx="197443" cy="127965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正方形/長方形 227"/>
            <p:cNvSpPr/>
            <p:nvPr/>
          </p:nvSpPr>
          <p:spPr>
            <a:xfrm>
              <a:off x="2562720" y="4785093"/>
              <a:ext cx="197443" cy="9478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正方形/長方形 228"/>
            <p:cNvSpPr/>
            <p:nvPr/>
          </p:nvSpPr>
          <p:spPr>
            <a:xfrm>
              <a:off x="2759823" y="4963520"/>
              <a:ext cx="197443" cy="769467"/>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正方形/長方形 229"/>
            <p:cNvSpPr/>
            <p:nvPr/>
          </p:nvSpPr>
          <p:spPr>
            <a:xfrm>
              <a:off x="2956922" y="5348252"/>
              <a:ext cx="197443" cy="38473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1" name="グループ化 230"/>
            <p:cNvGrpSpPr/>
            <p:nvPr/>
          </p:nvGrpSpPr>
          <p:grpSpPr>
            <a:xfrm>
              <a:off x="390677" y="4026778"/>
              <a:ext cx="2997576" cy="1706209"/>
              <a:chOff x="734786" y="1551214"/>
              <a:chExt cx="3657600" cy="2081893"/>
            </a:xfrm>
          </p:grpSpPr>
          <p:cxnSp>
            <p:nvCxnSpPr>
              <p:cNvPr id="254" name="直線矢印コネクタ 253"/>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5" name="直線矢印コネクタ 254"/>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32" name="テキスト ボックス 231"/>
            <p:cNvSpPr txBox="1"/>
            <p:nvPr/>
          </p:nvSpPr>
          <p:spPr>
            <a:xfrm>
              <a:off x="3199686" y="5761123"/>
              <a:ext cx="311304" cy="369332"/>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4" name="グループ化 233"/>
            <p:cNvGrpSpPr/>
            <p:nvPr/>
          </p:nvGrpSpPr>
          <p:grpSpPr>
            <a:xfrm>
              <a:off x="395449" y="5732986"/>
              <a:ext cx="2758921" cy="54923"/>
              <a:chOff x="1684657" y="3633106"/>
              <a:chExt cx="3366396" cy="134032"/>
            </a:xfrm>
          </p:grpSpPr>
          <p:cxnSp>
            <p:nvCxnSpPr>
              <p:cNvPr id="239" name="直線コネクタ 238"/>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線コネクタ 239"/>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線コネクタ 243"/>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線コネクタ 244"/>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直線コネクタ 248"/>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直線コネクタ 249"/>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直線コネクタ 250"/>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直線コネクタ 251"/>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直線コネクタ 252"/>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5" name="テキスト ボックス 234"/>
            <p:cNvSpPr txBox="1"/>
            <p:nvPr/>
          </p:nvSpPr>
          <p:spPr>
            <a:xfrm>
              <a:off x="2856479"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6" name="テキスト ボックス 235"/>
            <p:cNvSpPr txBox="1"/>
            <p:nvPr/>
          </p:nvSpPr>
          <p:spPr>
            <a:xfrm>
              <a:off x="356824"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7" name="テキスト ボックス 236"/>
            <p:cNvSpPr txBox="1"/>
            <p:nvPr/>
          </p:nvSpPr>
          <p:spPr>
            <a:xfrm>
              <a:off x="2068070" y="5714252"/>
              <a:ext cx="44114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8" name="テキスト ボックス 237"/>
            <p:cNvSpPr txBox="1"/>
            <p:nvPr/>
          </p:nvSpPr>
          <p:spPr>
            <a:xfrm>
              <a:off x="1109258" y="5714252"/>
              <a:ext cx="312906" cy="338554"/>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5</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56" name="グループ化 255"/>
          <p:cNvGrpSpPr/>
          <p:nvPr/>
        </p:nvGrpSpPr>
        <p:grpSpPr>
          <a:xfrm>
            <a:off x="7747026" y="3267909"/>
            <a:ext cx="2971443" cy="2103677"/>
            <a:chOff x="5741993" y="1551214"/>
            <a:chExt cx="3983561" cy="2566878"/>
          </a:xfrm>
        </p:grpSpPr>
        <p:grpSp>
          <p:nvGrpSpPr>
            <p:cNvPr id="257" name="グループ化 256"/>
            <p:cNvGrpSpPr/>
            <p:nvPr/>
          </p:nvGrpSpPr>
          <p:grpSpPr>
            <a:xfrm>
              <a:off x="5741993" y="1551214"/>
              <a:ext cx="3983561" cy="2566878"/>
              <a:chOff x="1352873" y="1551214"/>
              <a:chExt cx="3983561" cy="2566878"/>
            </a:xfrm>
          </p:grpSpPr>
          <p:sp>
            <p:nvSpPr>
              <p:cNvPr id="264" name="正方形/長方形 263"/>
              <p:cNvSpPr/>
              <p:nvPr/>
            </p:nvSpPr>
            <p:spPr>
              <a:xfrm>
                <a:off x="2405106" y="2715304"/>
                <a:ext cx="240917" cy="9178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正方形/長方形 264"/>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正方形/長方形 265"/>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正方形/長方形 266"/>
              <p:cNvSpPr/>
              <p:nvPr/>
            </p:nvSpPr>
            <p:spPr>
              <a:xfrm>
                <a:off x="2164603" y="3174204"/>
                <a:ext cx="240917" cy="4589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8" name="正方形/長方形 267"/>
              <p:cNvSpPr/>
              <p:nvPr/>
            </p:nvSpPr>
            <p:spPr>
              <a:xfrm>
                <a:off x="2645609"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9" name="正方形/長方形 268"/>
              <p:cNvSpPr/>
              <p:nvPr/>
            </p:nvSpPr>
            <p:spPr>
              <a:xfrm>
                <a:off x="2886112"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0" name="正方形/長方形 269"/>
              <p:cNvSpPr/>
              <p:nvPr/>
            </p:nvSpPr>
            <p:spPr>
              <a:xfrm>
                <a:off x="3126615" y="1796144"/>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1" name="正方形/長方形 270"/>
              <p:cNvSpPr/>
              <p:nvPr/>
            </p:nvSpPr>
            <p:spPr>
              <a:xfrm>
                <a:off x="4088627"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2" name="正方形/長方形 271"/>
              <p:cNvSpPr/>
              <p:nvPr/>
            </p:nvSpPr>
            <p:spPr>
              <a:xfrm>
                <a:off x="3367118" y="1796143"/>
                <a:ext cx="240917" cy="1836964"/>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3" name="正方形/長方形 272"/>
              <p:cNvSpPr/>
              <p:nvPr/>
            </p:nvSpPr>
            <p:spPr>
              <a:xfrm>
                <a:off x="3607621" y="1797504"/>
                <a:ext cx="240917" cy="18356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4" name="正方形/長方形 273"/>
              <p:cNvSpPr/>
              <p:nvPr/>
            </p:nvSpPr>
            <p:spPr>
              <a:xfrm>
                <a:off x="3848124" y="2256404"/>
                <a:ext cx="240917" cy="1376703"/>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5" name="正方形/長方形 274"/>
              <p:cNvSpPr/>
              <p:nvPr/>
            </p:nvSpPr>
            <p:spPr>
              <a:xfrm>
                <a:off x="4329130"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6" name="正方形/長方形 275"/>
              <p:cNvSpPr/>
              <p:nvPr/>
            </p:nvSpPr>
            <p:spPr>
              <a:xfrm>
                <a:off x="4569633" y="2714625"/>
                <a:ext cx="240917" cy="918482"/>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7" name="正方形/長方形 276"/>
              <p:cNvSpPr/>
              <p:nvPr/>
            </p:nvSpPr>
            <p:spPr>
              <a:xfrm>
                <a:off x="4810130" y="3163659"/>
                <a:ext cx="240917" cy="469447"/>
              </a:xfrm>
              <a:prstGeom prst="rect">
                <a:avLst/>
              </a:prstGeom>
              <a:solidFill>
                <a:schemeClr val="accent1">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78" name="グループ化 277"/>
              <p:cNvGrpSpPr/>
              <p:nvPr/>
            </p:nvGrpSpPr>
            <p:grpSpPr>
              <a:xfrm>
                <a:off x="1352873" y="1551214"/>
                <a:ext cx="3983561" cy="2566878"/>
                <a:chOff x="408825" y="1551214"/>
                <a:chExt cx="3983561" cy="2566878"/>
              </a:xfrm>
            </p:grpSpPr>
            <p:grpSp>
              <p:nvGrpSpPr>
                <p:cNvPr id="295" name="グループ化 294"/>
                <p:cNvGrpSpPr/>
                <p:nvPr/>
              </p:nvGrpSpPr>
              <p:grpSpPr>
                <a:xfrm>
                  <a:off x="734786" y="1551214"/>
                  <a:ext cx="3657600" cy="2081893"/>
                  <a:chOff x="734786" y="1551214"/>
                  <a:chExt cx="3657600" cy="2081893"/>
                </a:xfrm>
              </p:grpSpPr>
              <p:cxnSp>
                <p:nvCxnSpPr>
                  <p:cNvPr id="303" name="直線矢印コネクタ 302"/>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4" name="直線矢印コネクタ 303"/>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96" name="テキスト ボックス 295"/>
                <p:cNvSpPr txBox="1"/>
                <p:nvPr/>
              </p:nvSpPr>
              <p:spPr>
                <a:xfrm>
                  <a:off x="4011210" y="3667438"/>
                  <a:ext cx="379849" cy="450654"/>
                </a:xfrm>
                <a:prstGeom prst="rect">
                  <a:avLst/>
                </a:prstGeom>
                <a:noFill/>
              </p:spPr>
              <p:txBody>
                <a:bodyPr wrap="none" rtlCol="0">
                  <a:spAutoFit/>
                </a:bodyPr>
                <a:lstStyle/>
                <a:p>
                  <a:r>
                    <a:rPr kumimoji="1"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8" name="テキスト ボックス 297"/>
                <p:cNvSpPr txBox="1"/>
                <p:nvPr/>
              </p:nvSpPr>
              <p:spPr>
                <a:xfrm>
                  <a:off x="408825" y="3432456"/>
                  <a:ext cx="381804" cy="413099"/>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9" name="テキスト ボックス 298"/>
                <p:cNvSpPr txBox="1"/>
                <p:nvPr/>
              </p:nvSpPr>
              <p:spPr>
                <a:xfrm>
                  <a:off x="408825" y="29750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0" name="テキスト ボックス 299"/>
                <p:cNvSpPr txBox="1"/>
                <p:nvPr/>
              </p:nvSpPr>
              <p:spPr>
                <a:xfrm>
                  <a:off x="408825" y="2495053"/>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1" name="テキスト ボックス 300"/>
                <p:cNvSpPr txBox="1"/>
                <p:nvPr/>
              </p:nvSpPr>
              <p:spPr>
                <a:xfrm>
                  <a:off x="408825" y="2042615"/>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2" name="テキスト ボックス 301"/>
                <p:cNvSpPr txBox="1"/>
                <p:nvPr/>
              </p:nvSpPr>
              <p:spPr>
                <a:xfrm>
                  <a:off x="408825" y="1598342"/>
                  <a:ext cx="381804" cy="413099"/>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79" name="グループ化 278"/>
              <p:cNvGrpSpPr/>
              <p:nvPr/>
            </p:nvGrpSpPr>
            <p:grpSpPr>
              <a:xfrm>
                <a:off x="1684657" y="3633106"/>
                <a:ext cx="3366396" cy="67016"/>
                <a:chOff x="1684657" y="3633106"/>
                <a:chExt cx="3366396" cy="134032"/>
              </a:xfrm>
            </p:grpSpPr>
            <p:cxnSp>
              <p:nvCxnSpPr>
                <p:cNvPr id="280" name="直線コネクタ 279"/>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直線コネクタ 280"/>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直線コネクタ 281"/>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直線コネクタ 282"/>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直線コネクタ 283"/>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直線コネクタ 284"/>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直線コネクタ 285"/>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直線コネクタ 286"/>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直線コネクタ 287"/>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直線コネクタ 288"/>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直線コネクタ 289"/>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直線コネクタ 292"/>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直線コネクタ 293"/>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58" name="グループ化 257"/>
            <p:cNvGrpSpPr/>
            <p:nvPr/>
          </p:nvGrpSpPr>
          <p:grpSpPr>
            <a:xfrm>
              <a:off x="5987715" y="1797504"/>
              <a:ext cx="3640715" cy="1835602"/>
              <a:chOff x="5907477" y="1797504"/>
              <a:chExt cx="160477" cy="1835602"/>
            </a:xfrm>
          </p:grpSpPr>
          <p:cxnSp>
            <p:nvCxnSpPr>
              <p:cNvPr id="259" name="直線コネクタ 258"/>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直線コネクタ 259"/>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直線コネクタ 260"/>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直線コネクタ 261"/>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直線コネクタ 262"/>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6040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fade">
                                      <p:cBhvr>
                                        <p:cTn id="7" dur="25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タイトル 1"/>
          <p:cNvSpPr>
            <a:spLocks noGrp="1"/>
          </p:cNvSpPr>
          <p:nvPr>
            <p:ph type="title"/>
          </p:nvPr>
        </p:nvSpPr>
        <p:spPr>
          <a:xfrm>
            <a:off x="1146089" y="309120"/>
            <a:ext cx="10109819" cy="733270"/>
          </a:xfrm>
        </p:spPr>
        <p:txBody>
          <a:bodyPr/>
          <a:lstStyle/>
          <a:p>
            <a:pPr algn="ctr"/>
            <a:r>
              <a:rPr lang="ja-JP" altLang="en-US" dirty="0" smtClean="0"/>
              <a:t>量子化による擬似輪郭</a:t>
            </a:r>
            <a:endParaRPr kumimoji="1" lang="ja-JP" altLang="en-US" dirty="0"/>
          </a:p>
        </p:txBody>
      </p:sp>
      <p:sp>
        <p:nvSpPr>
          <p:cNvPr id="390" name="テキスト ボックス 389"/>
          <p:cNvSpPr txBox="1"/>
          <p:nvPr/>
        </p:nvSpPr>
        <p:spPr>
          <a:xfrm>
            <a:off x="867952" y="1511507"/>
            <a:ext cx="9110186" cy="830997"/>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階調数が極端に小さい場合、疑似的な輪郭が生まれることがある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写真ならまあ良いけど、医用画像などでは深刻な場合もありうる</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437629" y="2743201"/>
            <a:ext cx="11485536" cy="4114800"/>
            <a:chOff x="1142361" y="4163676"/>
            <a:chExt cx="8493067" cy="3042721"/>
          </a:xfrm>
        </p:grpSpPr>
        <p:sp>
          <p:nvSpPr>
            <p:cNvPr id="391" name="正方形/長方形 390"/>
            <p:cNvSpPr/>
            <p:nvPr/>
          </p:nvSpPr>
          <p:spPr>
            <a:xfrm>
              <a:off x="5430467" y="6794039"/>
              <a:ext cx="1039507" cy="406102"/>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16</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2" name="正方形/長方形 391"/>
            <p:cNvSpPr/>
            <p:nvPr/>
          </p:nvSpPr>
          <p:spPr>
            <a:xfrm>
              <a:off x="2137235" y="6800295"/>
              <a:ext cx="1207307" cy="406102"/>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256</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階調</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93"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r="50631"/>
            <a:stretch/>
          </p:blipFill>
          <p:spPr bwMode="auto">
            <a:xfrm>
              <a:off x="1142361" y="4163677"/>
              <a:ext cx="3048485" cy="264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4" name="Picture 7"/>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l="50395" r="1"/>
            <a:stretch/>
          </p:blipFill>
          <p:spPr bwMode="auto">
            <a:xfrm>
              <a:off x="4414510" y="4163676"/>
              <a:ext cx="3063063" cy="264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5" name="下矢印 394"/>
            <p:cNvSpPr/>
            <p:nvPr/>
          </p:nvSpPr>
          <p:spPr>
            <a:xfrm rot="16200000">
              <a:off x="4027589" y="5284722"/>
              <a:ext cx="382384" cy="401037"/>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6" name="Picture 7"/>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l="72104" t="37524" r="18249" b="40335"/>
            <a:stretch/>
          </p:blipFill>
          <p:spPr bwMode="auto">
            <a:xfrm>
              <a:off x="7659134" y="4578390"/>
              <a:ext cx="1976294" cy="1941623"/>
            </a:xfrm>
            <a:prstGeom prst="rect">
              <a:avLst/>
            </a:prstGeom>
            <a:noFill/>
            <a:ln w="38100">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397" name="正方形/長方形 396"/>
            <p:cNvSpPr/>
            <p:nvPr/>
          </p:nvSpPr>
          <p:spPr>
            <a:xfrm>
              <a:off x="5741814" y="5163068"/>
              <a:ext cx="614323" cy="60007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0063655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2631" y="365126"/>
            <a:ext cx="11284569" cy="733270"/>
          </a:xfrm>
        </p:spPr>
        <p:txBody>
          <a:bodyPr/>
          <a:lstStyle/>
          <a:p>
            <a:r>
              <a:rPr kumimoji="1" lang="ja-JP" altLang="en-US" dirty="0" smtClean="0"/>
              <a:t>画像のデータサイズ（未圧縮なら）</a:t>
            </a:r>
            <a:endParaRPr kumimoji="1" lang="ja-JP" altLang="en-US" dirty="0"/>
          </a:p>
        </p:txBody>
      </p:sp>
      <p:sp>
        <p:nvSpPr>
          <p:cNvPr id="3" name="コンテンツ プレースホルダー 2"/>
          <p:cNvSpPr>
            <a:spLocks noGrp="1"/>
          </p:cNvSpPr>
          <p:nvPr>
            <p:ph idx="1"/>
          </p:nvPr>
        </p:nvSpPr>
        <p:spPr>
          <a:xfrm>
            <a:off x="602631" y="1343722"/>
            <a:ext cx="6698055" cy="5296829"/>
          </a:xfrm>
        </p:spPr>
        <p:txBody>
          <a:bodyPr>
            <a:normAutofit/>
          </a:bodyPr>
          <a:lstStyle/>
          <a:p>
            <a:pPr marL="0" indent="0">
              <a:buNone/>
            </a:pPr>
            <a:r>
              <a:rPr kumimoji="1" lang="ja-JP" altLang="en-US" dirty="0" smtClean="0"/>
              <a:t>例</a:t>
            </a:r>
            <a:r>
              <a:rPr kumimoji="1" lang="en-US" altLang="ja-JP" dirty="0" smtClean="0"/>
              <a:t>1) </a:t>
            </a:r>
            <a:r>
              <a:rPr kumimoji="1" lang="ja-JP" altLang="en-US" dirty="0" smtClean="0"/>
              <a:t>グレースケール画像</a:t>
            </a:r>
            <a:endParaRPr kumimoji="1" lang="en-US" altLang="ja-JP" dirty="0" smtClean="0"/>
          </a:p>
          <a:p>
            <a:pPr marL="0" indent="0">
              <a:buNone/>
            </a:pPr>
            <a:r>
              <a:rPr kumimoji="1" lang="ja-JP" altLang="en-US" sz="2400" dirty="0" smtClean="0"/>
              <a:t>量子化レベル </a:t>
            </a:r>
            <a:r>
              <a:rPr kumimoji="1" lang="en-US" altLang="ja-JP" sz="2400" dirty="0" smtClean="0"/>
              <a:t>8bit (1Byte) </a:t>
            </a:r>
            <a:r>
              <a:rPr lang="en-US" altLang="ja-JP" sz="2400" dirty="0" smtClean="0"/>
              <a:t>[0,255]</a:t>
            </a:r>
          </a:p>
          <a:p>
            <a:pPr marL="0" indent="0">
              <a:buNone/>
            </a:pPr>
            <a:r>
              <a:rPr kumimoji="1" lang="ja-JP" altLang="en-US" sz="2400" dirty="0" smtClean="0"/>
              <a:t>画像幅    </a:t>
            </a:r>
            <a:r>
              <a:rPr kumimoji="1" lang="en-US" altLang="ja-JP" sz="2400" dirty="0" smtClean="0"/>
              <a:t>W pixel</a:t>
            </a:r>
          </a:p>
          <a:p>
            <a:pPr marL="0" indent="0">
              <a:buNone/>
            </a:pPr>
            <a:r>
              <a:rPr lang="ja-JP" altLang="en-US" sz="2400" dirty="0" smtClean="0"/>
              <a:t>画像高さ </a:t>
            </a:r>
            <a:r>
              <a:rPr lang="en-US" altLang="ja-JP" sz="2400" dirty="0" smtClean="0"/>
              <a:t>H  pixel </a:t>
            </a:r>
          </a:p>
          <a:p>
            <a:pPr marL="0" indent="0">
              <a:buNone/>
            </a:pPr>
            <a:endParaRPr kumimoji="1" lang="en-US" altLang="ja-JP" sz="2400" dirty="0"/>
          </a:p>
          <a:p>
            <a:pPr marL="0" indent="0">
              <a:buNone/>
            </a:pPr>
            <a:endParaRPr kumimoji="1" lang="ja-JP" altLang="en-US" sz="2400" dirty="0"/>
          </a:p>
        </p:txBody>
      </p:sp>
      <p:sp>
        <p:nvSpPr>
          <p:cNvPr id="4" name="コンテンツ プレースホルダー 2"/>
          <p:cNvSpPr txBox="1">
            <a:spLocks/>
          </p:cNvSpPr>
          <p:nvPr/>
        </p:nvSpPr>
        <p:spPr>
          <a:xfrm>
            <a:off x="6582518" y="1343722"/>
            <a:ext cx="5478854" cy="52968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smtClean="0"/>
              <a:t>例</a:t>
            </a:r>
            <a:r>
              <a:rPr lang="en-US" altLang="ja-JP" dirty="0" smtClean="0"/>
              <a:t>1) </a:t>
            </a:r>
            <a:r>
              <a:rPr lang="ja-JP" altLang="en-US" dirty="0" smtClean="0"/>
              <a:t>カラー画像</a:t>
            </a:r>
            <a:endParaRPr lang="en-US" altLang="ja-JP" dirty="0" smtClean="0"/>
          </a:p>
          <a:p>
            <a:pPr marL="0" indent="0">
              <a:buFont typeface="Arial" panose="020B0604020202020204" pitchFamily="34" charset="0"/>
              <a:buNone/>
            </a:pPr>
            <a:r>
              <a:rPr lang="ja-JP" altLang="en-US" sz="2400" dirty="0" smtClean="0"/>
              <a:t>量子化レベル </a:t>
            </a:r>
            <a:r>
              <a:rPr lang="en-US" altLang="ja-JP" sz="2400" dirty="0" smtClean="0"/>
              <a:t>RGB</a:t>
            </a:r>
            <a:r>
              <a:rPr lang="ja-JP" altLang="en-US" sz="2400" dirty="0" smtClean="0"/>
              <a:t>各色 </a:t>
            </a:r>
            <a:r>
              <a:rPr lang="en-US" altLang="ja-JP" sz="2400" dirty="0" smtClean="0"/>
              <a:t>8bit [0,255]</a:t>
            </a:r>
          </a:p>
          <a:p>
            <a:pPr marL="0" indent="0">
              <a:buFont typeface="Arial" panose="020B0604020202020204" pitchFamily="34" charset="0"/>
              <a:buNone/>
            </a:pPr>
            <a:r>
              <a:rPr lang="ja-JP" altLang="en-US" sz="2400" dirty="0" smtClean="0"/>
              <a:t>画像幅    </a:t>
            </a:r>
            <a:r>
              <a:rPr lang="en-US" altLang="ja-JP" sz="2400" dirty="0" smtClean="0"/>
              <a:t>W pixel</a:t>
            </a:r>
          </a:p>
          <a:p>
            <a:pPr marL="0" indent="0">
              <a:buFont typeface="Arial" panose="020B0604020202020204" pitchFamily="34" charset="0"/>
              <a:buNone/>
            </a:pPr>
            <a:r>
              <a:rPr lang="ja-JP" altLang="en-US" sz="2400" dirty="0" smtClean="0"/>
              <a:t>画像高さ </a:t>
            </a:r>
            <a:r>
              <a:rPr lang="en-US" altLang="ja-JP" sz="2400" dirty="0" smtClean="0"/>
              <a:t>H  pixel </a:t>
            </a:r>
          </a:p>
          <a:p>
            <a:pPr marL="0" indent="0">
              <a:buFont typeface="Arial" panose="020B0604020202020204" pitchFamily="34" charset="0"/>
              <a:buNone/>
            </a:pPr>
            <a:endParaRPr lang="en-US" altLang="ja-JP" sz="2400" dirty="0" smtClean="0"/>
          </a:p>
          <a:p>
            <a:pPr marL="0" indent="0">
              <a:buFont typeface="Arial" panose="020B0604020202020204" pitchFamily="34" charset="0"/>
              <a:buNone/>
            </a:pPr>
            <a:endParaRPr lang="ja-JP" altLang="en-US" sz="2400" dirty="0"/>
          </a:p>
        </p:txBody>
      </p:sp>
      <p:sp>
        <p:nvSpPr>
          <p:cNvPr id="5" name="コンテンツ プレースホルダー 2"/>
          <p:cNvSpPr txBox="1">
            <a:spLocks/>
          </p:cNvSpPr>
          <p:nvPr/>
        </p:nvSpPr>
        <p:spPr>
          <a:xfrm>
            <a:off x="6713146" y="5559184"/>
            <a:ext cx="5478854" cy="119721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smtClean="0"/>
              <a:t>※</a:t>
            </a:r>
            <a:r>
              <a:rPr lang="ja-JP" altLang="en-US" sz="2000" dirty="0" smtClean="0"/>
              <a:t>これは未圧縮</a:t>
            </a:r>
            <a:r>
              <a:rPr lang="en-US" altLang="ja-JP" sz="2000" dirty="0" smtClean="0"/>
              <a:t>bmp</a:t>
            </a:r>
            <a:r>
              <a:rPr lang="ja-JP" altLang="en-US" sz="2000" dirty="0" smtClean="0"/>
              <a:t>の場合．圧縮画像の場合はもっともっとデータサイズは小さくなる．</a:t>
            </a:r>
            <a:endParaRPr lang="en-US" altLang="ja-JP" sz="2000" dirty="0" smtClean="0"/>
          </a:p>
          <a:p>
            <a:pPr marL="0" indent="0">
              <a:buFont typeface="Arial" panose="020B0604020202020204" pitchFamily="34" charset="0"/>
              <a:buNone/>
            </a:pPr>
            <a:r>
              <a:rPr lang="en-US" altLang="ja-JP" sz="2000" dirty="0" smtClean="0"/>
              <a:t>※</a:t>
            </a:r>
            <a:r>
              <a:rPr lang="ja-JP" altLang="en-US" sz="2000" dirty="0" smtClean="0"/>
              <a:t>画像データはヘッダ情報も含むので上の値よりは少し大きくなる</a:t>
            </a:r>
            <a:endParaRPr lang="ja-JP" altLang="en-US" sz="2000" dirty="0"/>
          </a:p>
        </p:txBody>
      </p:sp>
      <p:sp>
        <p:nvSpPr>
          <p:cNvPr id="6" name="正方形/長方形 5"/>
          <p:cNvSpPr/>
          <p:nvPr/>
        </p:nvSpPr>
        <p:spPr>
          <a:xfrm>
            <a:off x="1123950" y="3971925"/>
            <a:ext cx="2076450" cy="8572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274057" y="4073009"/>
            <a:ext cx="1020664" cy="646331"/>
          </a:xfrm>
          <a:prstGeom prst="rect">
            <a:avLst/>
          </a:prstGeom>
        </p:spPr>
        <p:txBody>
          <a:bodyPr wrap="none">
            <a:spAutoFit/>
          </a:bodyPr>
          <a:lstStyle/>
          <a:p>
            <a:r>
              <a:rPr lang="en-US" altLang="ja-JP" sz="3600" dirty="0" smtClean="0"/>
              <a:t>Byte</a:t>
            </a:r>
            <a:endParaRPr lang="ja-JP" altLang="en-US" sz="3600" dirty="0"/>
          </a:p>
        </p:txBody>
      </p:sp>
      <p:sp>
        <p:nvSpPr>
          <p:cNvPr id="8" name="正方形/長方形 7"/>
          <p:cNvSpPr/>
          <p:nvPr/>
        </p:nvSpPr>
        <p:spPr>
          <a:xfrm>
            <a:off x="7591425" y="3971925"/>
            <a:ext cx="2076450" cy="8572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9741532" y="4073009"/>
            <a:ext cx="1020664" cy="646331"/>
          </a:xfrm>
          <a:prstGeom prst="rect">
            <a:avLst/>
          </a:prstGeom>
        </p:spPr>
        <p:txBody>
          <a:bodyPr wrap="none">
            <a:spAutoFit/>
          </a:bodyPr>
          <a:lstStyle/>
          <a:p>
            <a:r>
              <a:rPr lang="en-US" altLang="ja-JP" sz="3600" dirty="0" smtClean="0"/>
              <a:t>Byte</a:t>
            </a:r>
            <a:endParaRPr lang="ja-JP" altLang="en-US" sz="3600" dirty="0"/>
          </a:p>
        </p:txBody>
      </p:sp>
    </p:spTree>
    <p:extLst>
      <p:ext uri="{BB962C8B-B14F-4D97-AF65-F5344CB8AC3E}">
        <p14:creationId xmlns:p14="http://schemas.microsoft.com/office/powerpoint/2010/main" val="1807718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12609" y="365126"/>
            <a:ext cx="11708780" cy="733270"/>
          </a:xfrm>
        </p:spPr>
        <p:txBody>
          <a:bodyPr/>
          <a:lstStyle/>
          <a:p>
            <a:r>
              <a:rPr lang="ja-JP" altLang="en-US" dirty="0"/>
              <a:t>画像フォーマット</a:t>
            </a:r>
            <a:r>
              <a:rPr lang="ja-JP" altLang="en-US" dirty="0" smtClean="0"/>
              <a:t>の階調数</a:t>
            </a:r>
            <a:endParaRPr kumimoji="1" lang="ja-JP" altLang="en-US" dirty="0"/>
          </a:p>
        </p:txBody>
      </p:sp>
      <p:sp>
        <p:nvSpPr>
          <p:cNvPr id="3" name="コンテンツ プレースホルダー 2"/>
          <p:cNvSpPr>
            <a:spLocks noGrp="1"/>
          </p:cNvSpPr>
          <p:nvPr>
            <p:ph idx="1"/>
          </p:nvPr>
        </p:nvSpPr>
        <p:spPr>
          <a:xfrm>
            <a:off x="612608" y="1213093"/>
            <a:ext cx="10868191" cy="5514278"/>
          </a:xfrm>
        </p:spPr>
        <p:txBody>
          <a:bodyPr>
            <a:normAutofit/>
          </a:bodyPr>
          <a:lstStyle/>
          <a:p>
            <a:pPr marL="0" indent="0">
              <a:lnSpc>
                <a:spcPct val="100000"/>
              </a:lnSpc>
              <a:buNone/>
            </a:pPr>
            <a:r>
              <a:rPr lang="ja-JP" altLang="en-US" b="1" dirty="0"/>
              <a:t>ビットマップ</a:t>
            </a:r>
            <a:r>
              <a:rPr lang="en-US" altLang="ja-JP" b="1" dirty="0"/>
              <a:t>(.bmp)</a:t>
            </a:r>
          </a:p>
          <a:p>
            <a:pPr marL="0" indent="0">
              <a:lnSpc>
                <a:spcPct val="100000"/>
              </a:lnSpc>
              <a:spcBef>
                <a:spcPts val="0"/>
              </a:spcBef>
              <a:buNone/>
            </a:pPr>
            <a:r>
              <a:rPr lang="en-US" altLang="ja-JP" sz="2400" dirty="0" smtClean="0"/>
              <a:t>  1bit</a:t>
            </a:r>
            <a:r>
              <a:rPr lang="ja-JP" altLang="en-US" sz="2400" dirty="0" smtClean="0"/>
              <a:t>        </a:t>
            </a:r>
            <a:r>
              <a:rPr lang="en-US" altLang="ja-JP" sz="2400" dirty="0" smtClean="0"/>
              <a:t>bitmap</a:t>
            </a:r>
            <a:r>
              <a:rPr lang="en-US" altLang="ja-JP" sz="2400" dirty="0"/>
              <a:t>	</a:t>
            </a:r>
            <a:r>
              <a:rPr lang="en-US" altLang="ja-JP" sz="2400" dirty="0" smtClean="0"/>
              <a:t>:  </a:t>
            </a:r>
            <a:r>
              <a:rPr lang="ja-JP" altLang="en-US" sz="2400" dirty="0"/>
              <a:t>モノクロ画像</a:t>
            </a:r>
            <a:endParaRPr lang="en-US" altLang="ja-JP" sz="2400" dirty="0"/>
          </a:p>
          <a:p>
            <a:pPr marL="0" indent="0">
              <a:lnSpc>
                <a:spcPct val="100000"/>
              </a:lnSpc>
              <a:spcBef>
                <a:spcPts val="0"/>
              </a:spcBef>
              <a:buNone/>
            </a:pPr>
            <a:r>
              <a:rPr lang="en-US" altLang="ja-JP" sz="2400" dirty="0" smtClean="0"/>
              <a:t>  4/8bit   </a:t>
            </a:r>
            <a:r>
              <a:rPr lang="ja-JP" altLang="en-US" sz="2400" dirty="0"/>
              <a:t> </a:t>
            </a:r>
            <a:r>
              <a:rPr lang="en-US" altLang="ja-JP" sz="2400" dirty="0" smtClean="0"/>
              <a:t> bitmap</a:t>
            </a:r>
            <a:r>
              <a:rPr lang="en-US" altLang="ja-JP" sz="2400" dirty="0"/>
              <a:t>	</a:t>
            </a:r>
            <a:r>
              <a:rPr lang="en-US" altLang="ja-JP" sz="2400" dirty="0" smtClean="0"/>
              <a:t>:  </a:t>
            </a:r>
            <a:r>
              <a:rPr lang="en-US" altLang="ja-JP" sz="2400" dirty="0"/>
              <a:t>16/256</a:t>
            </a:r>
            <a:r>
              <a:rPr lang="ja-JP" altLang="en-US" sz="2400" dirty="0"/>
              <a:t>色のカラーパレット</a:t>
            </a:r>
            <a:r>
              <a:rPr lang="en-US" altLang="ja-JP" sz="2400" dirty="0"/>
              <a:t>(</a:t>
            </a:r>
            <a:r>
              <a:rPr lang="ja-JP" altLang="en-US" sz="2400" dirty="0"/>
              <a:t>インデックスカラー</a:t>
            </a:r>
            <a:r>
              <a:rPr lang="en-US" altLang="ja-JP" sz="2400" dirty="0"/>
              <a:t>)</a:t>
            </a:r>
          </a:p>
          <a:p>
            <a:pPr marL="0" indent="0">
              <a:lnSpc>
                <a:spcPct val="100000"/>
              </a:lnSpc>
              <a:spcBef>
                <a:spcPts val="0"/>
              </a:spcBef>
              <a:buNone/>
            </a:pPr>
            <a:r>
              <a:rPr lang="en-US" altLang="ja-JP" sz="2400" dirty="0" smtClean="0"/>
              <a:t>  16/24bit bitmap</a:t>
            </a:r>
            <a:r>
              <a:rPr lang="en-US" altLang="ja-JP" sz="2400" dirty="0"/>
              <a:t>	</a:t>
            </a:r>
            <a:r>
              <a:rPr lang="en-US" altLang="ja-JP" sz="2400" dirty="0" smtClean="0"/>
              <a:t>:  </a:t>
            </a:r>
            <a:r>
              <a:rPr lang="en-US" altLang="ja-JP" sz="2400" dirty="0"/>
              <a:t>RGB</a:t>
            </a:r>
            <a:r>
              <a:rPr lang="ja-JP" altLang="en-US" sz="2400" dirty="0"/>
              <a:t>毎に </a:t>
            </a:r>
            <a:r>
              <a:rPr lang="en-US" altLang="ja-JP" sz="2400" dirty="0"/>
              <a:t>5/8-bit </a:t>
            </a:r>
            <a:r>
              <a:rPr lang="ja-JP" altLang="en-US" sz="2400" dirty="0"/>
              <a:t>階調</a:t>
            </a:r>
            <a:endParaRPr lang="en-US" altLang="ja-JP" sz="2400" dirty="0"/>
          </a:p>
          <a:p>
            <a:pPr marL="0" indent="0">
              <a:lnSpc>
                <a:spcPct val="100000"/>
              </a:lnSpc>
              <a:spcBef>
                <a:spcPts val="0"/>
              </a:spcBef>
              <a:buNone/>
            </a:pPr>
            <a:endParaRPr lang="en-US" altLang="ja-JP" sz="600" dirty="0"/>
          </a:p>
          <a:p>
            <a:pPr marL="0" indent="0">
              <a:lnSpc>
                <a:spcPct val="100000"/>
              </a:lnSpc>
              <a:spcBef>
                <a:spcPts val="1200"/>
              </a:spcBef>
              <a:buNone/>
            </a:pPr>
            <a:r>
              <a:rPr lang="en-US" altLang="ja-JP" b="1" dirty="0"/>
              <a:t>Portable Network Graphics (.</a:t>
            </a:r>
            <a:r>
              <a:rPr lang="en-US" altLang="ja-JP" b="1" dirty="0" err="1"/>
              <a:t>png</a:t>
            </a:r>
            <a:r>
              <a:rPr lang="en-US" altLang="ja-JP" b="1" dirty="0"/>
              <a:t>)</a:t>
            </a:r>
          </a:p>
          <a:p>
            <a:pPr marL="0" indent="0">
              <a:lnSpc>
                <a:spcPct val="100000"/>
              </a:lnSpc>
              <a:spcBef>
                <a:spcPts val="0"/>
              </a:spcBef>
              <a:buNone/>
            </a:pPr>
            <a:r>
              <a:rPr lang="ja-JP" altLang="en-US" sz="2400" dirty="0" smtClean="0"/>
              <a:t>  グレースケール       </a:t>
            </a:r>
            <a:r>
              <a:rPr lang="en-US" altLang="ja-JP" sz="2400" dirty="0"/>
              <a:t>: 1, 2, 4, 8, 16-bit</a:t>
            </a:r>
            <a:r>
              <a:rPr lang="ja-JP" altLang="en-US" sz="2400" dirty="0"/>
              <a:t>階調</a:t>
            </a:r>
            <a:endParaRPr lang="en-US" altLang="ja-JP" sz="2400" dirty="0"/>
          </a:p>
          <a:p>
            <a:pPr marL="0" indent="0">
              <a:lnSpc>
                <a:spcPct val="100000"/>
              </a:lnSpc>
              <a:spcBef>
                <a:spcPts val="0"/>
              </a:spcBef>
              <a:buNone/>
            </a:pPr>
            <a:r>
              <a:rPr lang="ja-JP" altLang="en-US" sz="2400" dirty="0" smtClean="0"/>
              <a:t>  カラー                   </a:t>
            </a:r>
            <a:r>
              <a:rPr lang="en-US" altLang="ja-JP" sz="2400" dirty="0"/>
              <a:t>: 24bit (RGB</a:t>
            </a:r>
            <a:r>
              <a:rPr lang="ja-JP" altLang="en-US" sz="2400" dirty="0"/>
              <a:t>毎に</a:t>
            </a:r>
            <a:r>
              <a:rPr lang="en-US" altLang="ja-JP" sz="2400" dirty="0"/>
              <a:t>8bit</a:t>
            </a:r>
            <a:r>
              <a:rPr lang="ja-JP" altLang="en-US" sz="2400" dirty="0"/>
              <a:t>の階調数</a:t>
            </a:r>
            <a:r>
              <a:rPr lang="en-US" altLang="ja-JP" sz="2400" dirty="0"/>
              <a:t>), 48bit</a:t>
            </a:r>
          </a:p>
          <a:p>
            <a:pPr marL="0" indent="0">
              <a:lnSpc>
                <a:spcPct val="100000"/>
              </a:lnSpc>
              <a:spcBef>
                <a:spcPts val="0"/>
              </a:spcBef>
              <a:buNone/>
            </a:pPr>
            <a:r>
              <a:rPr lang="ja-JP" altLang="en-US" sz="2400" dirty="0" smtClean="0"/>
              <a:t>  インデックスカラー </a:t>
            </a:r>
            <a:r>
              <a:rPr lang="en-US" altLang="ja-JP" sz="2400" dirty="0"/>
              <a:t>: 1, 2, 4, 8</a:t>
            </a:r>
            <a:r>
              <a:rPr lang="ja-JP" altLang="en-US" sz="2400" dirty="0"/>
              <a:t>個のカラーパレット</a:t>
            </a:r>
            <a:endParaRPr lang="en-US" altLang="ja-JP" sz="2400" dirty="0"/>
          </a:p>
          <a:p>
            <a:pPr marL="0" indent="0">
              <a:lnSpc>
                <a:spcPct val="100000"/>
              </a:lnSpc>
              <a:spcBef>
                <a:spcPts val="0"/>
              </a:spcBef>
              <a:buNone/>
            </a:pPr>
            <a:endParaRPr lang="en-US" altLang="ja-JP" sz="400" dirty="0"/>
          </a:p>
          <a:p>
            <a:pPr marL="0" indent="0">
              <a:lnSpc>
                <a:spcPct val="100000"/>
              </a:lnSpc>
              <a:spcBef>
                <a:spcPts val="1200"/>
              </a:spcBef>
              <a:buNone/>
            </a:pPr>
            <a:r>
              <a:rPr lang="en-US" altLang="ja-JP" b="1" dirty="0"/>
              <a:t>Nikon D7000(raw</a:t>
            </a:r>
            <a:r>
              <a:rPr lang="ja-JP" altLang="en-US" b="1" dirty="0"/>
              <a:t>データ</a:t>
            </a:r>
            <a:r>
              <a:rPr lang="en-US" altLang="ja-JP" b="1" dirty="0"/>
              <a:t>)</a:t>
            </a:r>
          </a:p>
          <a:p>
            <a:pPr marL="0" indent="0">
              <a:lnSpc>
                <a:spcPct val="100000"/>
              </a:lnSpc>
              <a:spcBef>
                <a:spcPts val="0"/>
              </a:spcBef>
              <a:buNone/>
            </a:pPr>
            <a:r>
              <a:rPr lang="en-US" altLang="ja-JP" sz="2400" dirty="0" smtClean="0"/>
              <a:t>  14bit</a:t>
            </a:r>
            <a:endParaRPr lang="en-US" altLang="ja-JP" sz="2400" dirty="0"/>
          </a:p>
          <a:p>
            <a:pPr marL="0" indent="0">
              <a:lnSpc>
                <a:spcPct val="100000"/>
              </a:lnSpc>
              <a:spcBef>
                <a:spcPts val="0"/>
              </a:spcBef>
              <a:buNone/>
            </a:pPr>
            <a:endParaRPr lang="en-US" altLang="ja-JP" sz="600" dirty="0"/>
          </a:p>
          <a:p>
            <a:pPr marL="0" indent="0">
              <a:lnSpc>
                <a:spcPct val="100000"/>
              </a:lnSpc>
              <a:spcBef>
                <a:spcPts val="1200"/>
              </a:spcBef>
              <a:buNone/>
            </a:pPr>
            <a:r>
              <a:rPr lang="ja-JP" altLang="en-US" b="1" dirty="0"/>
              <a:t>某社 </a:t>
            </a:r>
            <a:r>
              <a:rPr lang="en-US" altLang="ja-JP" b="1" dirty="0"/>
              <a:t>X</a:t>
            </a:r>
            <a:r>
              <a:rPr lang="ja-JP" altLang="en-US" b="1" dirty="0"/>
              <a:t>線マイクロ</a:t>
            </a:r>
            <a:r>
              <a:rPr lang="en-US" altLang="ja-JP" b="1" dirty="0"/>
              <a:t>CT</a:t>
            </a:r>
            <a:r>
              <a:rPr lang="ja-JP" altLang="en-US" b="1" dirty="0"/>
              <a:t>の生データ（</a:t>
            </a:r>
            <a:r>
              <a:rPr lang="en-US" altLang="ja-JP" b="1" dirty="0"/>
              <a:t>raw</a:t>
            </a:r>
            <a:r>
              <a:rPr lang="ja-JP" altLang="en-US" b="1" dirty="0"/>
              <a:t>データ）</a:t>
            </a:r>
            <a:endParaRPr lang="en-US" altLang="ja-JP" sz="2400" b="1" dirty="0"/>
          </a:p>
          <a:p>
            <a:pPr marL="0" indent="0">
              <a:lnSpc>
                <a:spcPct val="100000"/>
              </a:lnSpc>
              <a:spcBef>
                <a:spcPts val="0"/>
              </a:spcBef>
              <a:buNone/>
            </a:pPr>
            <a:r>
              <a:rPr lang="en-US" altLang="ja-JP" sz="2400" dirty="0" smtClean="0"/>
              <a:t>  12bit</a:t>
            </a:r>
            <a:r>
              <a:rPr lang="ja-JP" altLang="en-US" sz="2400" dirty="0"/>
              <a:t>階調 </a:t>
            </a:r>
            <a:r>
              <a:rPr lang="en-US" altLang="ja-JP" sz="2400" dirty="0"/>
              <a:t>(</a:t>
            </a:r>
            <a:r>
              <a:rPr lang="ja-JP" altLang="en-US" sz="2400" dirty="0"/>
              <a:t>階調数 </a:t>
            </a:r>
            <a:r>
              <a:rPr lang="en-US" altLang="ja-JP" sz="2400" dirty="0"/>
              <a:t>= </a:t>
            </a:r>
            <a:r>
              <a:rPr lang="ja-JP" altLang="en-US" sz="2400" dirty="0"/>
              <a:t>濃度分解能</a:t>
            </a:r>
            <a:r>
              <a:rPr lang="en-US" altLang="ja-JP" sz="2400" dirty="0"/>
              <a:t>)</a:t>
            </a:r>
          </a:p>
          <a:p>
            <a:pPr>
              <a:lnSpc>
                <a:spcPct val="100000"/>
              </a:lnSpc>
            </a:pPr>
            <a:endParaRPr kumimoji="1" lang="ja-JP" altLang="en-US" sz="2400" dirty="0"/>
          </a:p>
        </p:txBody>
      </p:sp>
    </p:spTree>
    <p:extLst>
      <p:ext uri="{BB962C8B-B14F-4D97-AF65-F5344CB8AC3E}">
        <p14:creationId xmlns:p14="http://schemas.microsoft.com/office/powerpoint/2010/main" val="41147747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31924" y="365126"/>
            <a:ext cx="11708780" cy="733270"/>
          </a:xfrm>
        </p:spPr>
        <p:txBody>
          <a:bodyPr/>
          <a:lstStyle/>
          <a:p>
            <a:r>
              <a:rPr lang="ja-JP" altLang="en-US" dirty="0" smtClean="0"/>
              <a:t>まとめ</a:t>
            </a:r>
            <a:r>
              <a:rPr lang="en-US" altLang="ja-JP" dirty="0" smtClean="0"/>
              <a:t>: </a:t>
            </a:r>
            <a:r>
              <a:rPr lang="ja-JP" altLang="en-US" dirty="0" smtClean="0"/>
              <a:t>デジタル画像とは</a:t>
            </a:r>
            <a:endParaRPr kumimoji="1" lang="ja-JP" altLang="en-US" dirty="0"/>
          </a:p>
        </p:txBody>
      </p:sp>
      <p:sp>
        <p:nvSpPr>
          <p:cNvPr id="3" name="コンテンツ プレースホルダー 2"/>
          <p:cNvSpPr>
            <a:spLocks noGrp="1"/>
          </p:cNvSpPr>
          <p:nvPr>
            <p:ph idx="1"/>
          </p:nvPr>
        </p:nvSpPr>
        <p:spPr>
          <a:xfrm>
            <a:off x="931924" y="1343722"/>
            <a:ext cx="10723048" cy="5296829"/>
          </a:xfrm>
        </p:spPr>
        <p:txBody>
          <a:bodyPr/>
          <a:lstStyle/>
          <a:p>
            <a:pPr marL="0" indent="0">
              <a:lnSpc>
                <a:spcPct val="100000"/>
              </a:lnSpc>
              <a:buNone/>
            </a:pPr>
            <a:r>
              <a:rPr kumimoji="1" lang="en-US" altLang="ja-JP" dirty="0" smtClean="0"/>
              <a:t>『Vector graphics』『Raster Graphics』『</a:t>
            </a:r>
            <a:r>
              <a:rPr kumimoji="1" lang="ja-JP" altLang="en-US" dirty="0" smtClean="0"/>
              <a:t>標本化</a:t>
            </a:r>
            <a:r>
              <a:rPr kumimoji="1" lang="en-US" altLang="ja-JP" dirty="0" smtClean="0"/>
              <a:t>』『</a:t>
            </a:r>
            <a:r>
              <a:rPr kumimoji="1" lang="ja-JP" altLang="en-US" dirty="0" smtClean="0"/>
              <a:t>量子化</a:t>
            </a:r>
            <a:r>
              <a:rPr kumimoji="1" lang="en-US" altLang="ja-JP" dirty="0" smtClean="0"/>
              <a:t>』『</a:t>
            </a:r>
            <a:r>
              <a:rPr kumimoji="1" lang="ja-JP" altLang="en-US" dirty="0" smtClean="0"/>
              <a:t>量子化レベル</a:t>
            </a:r>
            <a:r>
              <a:rPr kumimoji="1" lang="en-US" altLang="ja-JP" dirty="0" smtClean="0"/>
              <a:t>』『</a:t>
            </a:r>
            <a:r>
              <a:rPr lang="ja-JP" altLang="en-US" dirty="0" smtClean="0"/>
              <a:t>量</a:t>
            </a:r>
            <a:r>
              <a:rPr lang="ja-JP" altLang="en-US" dirty="0"/>
              <a:t>子化</a:t>
            </a:r>
            <a:r>
              <a:rPr lang="ja-JP" altLang="en-US" dirty="0" smtClean="0"/>
              <a:t>誤差</a:t>
            </a:r>
            <a:r>
              <a:rPr kumimoji="1" lang="en-US" altLang="ja-JP" dirty="0" smtClean="0"/>
              <a:t>』『</a:t>
            </a:r>
            <a:r>
              <a:rPr kumimoji="1" lang="ja-JP" altLang="en-US" dirty="0" smtClean="0"/>
              <a:t>擬似輪郭</a:t>
            </a:r>
            <a:r>
              <a:rPr kumimoji="1" lang="en-US" altLang="ja-JP" dirty="0" smtClean="0"/>
              <a:t>』</a:t>
            </a:r>
            <a:r>
              <a:rPr kumimoji="1" lang="ja-JP" altLang="en-US" dirty="0" smtClean="0"/>
              <a:t>について解説した．</a:t>
            </a:r>
            <a:endParaRPr kumimoji="1" lang="en-US" altLang="ja-JP" dirty="0" smtClean="0"/>
          </a:p>
          <a:p>
            <a:pPr marL="0" indent="0">
              <a:lnSpc>
                <a:spcPct val="100000"/>
              </a:lnSpc>
              <a:buNone/>
            </a:pPr>
            <a:endParaRPr kumimoji="1" lang="ja-JP" altLang="en-US" dirty="0"/>
          </a:p>
        </p:txBody>
      </p:sp>
      <p:grpSp>
        <p:nvGrpSpPr>
          <p:cNvPr id="63" name="グループ化 62"/>
          <p:cNvGrpSpPr/>
          <p:nvPr/>
        </p:nvGrpSpPr>
        <p:grpSpPr>
          <a:xfrm>
            <a:off x="1222306" y="3628575"/>
            <a:ext cx="9223279" cy="2919517"/>
            <a:chOff x="1831906" y="3962317"/>
            <a:chExt cx="7300939" cy="2311023"/>
          </a:xfrm>
        </p:grpSpPr>
        <p:grpSp>
          <p:nvGrpSpPr>
            <p:cNvPr id="4" name="グループ化 3"/>
            <p:cNvGrpSpPr/>
            <p:nvPr/>
          </p:nvGrpSpPr>
          <p:grpSpPr>
            <a:xfrm>
              <a:off x="1831906" y="3962317"/>
              <a:ext cx="3469993" cy="2311023"/>
              <a:chOff x="-12700" y="1083154"/>
              <a:chExt cx="3469993" cy="2311023"/>
            </a:xfrm>
          </p:grpSpPr>
          <p:sp>
            <p:nvSpPr>
              <p:cNvPr id="5" name="テキスト ボックス 4"/>
              <p:cNvSpPr txBox="1"/>
              <p:nvPr/>
            </p:nvSpPr>
            <p:spPr>
              <a:xfrm>
                <a:off x="935091" y="1083154"/>
                <a:ext cx="2135814" cy="414169"/>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アナログ</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データ</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459532" y="1307555"/>
                <a:ext cx="2997576" cy="1706206"/>
                <a:chOff x="734786" y="1551214"/>
                <a:chExt cx="3657600" cy="2081893"/>
              </a:xfrm>
            </p:grpSpPr>
            <p:grpSp>
              <p:nvGrpSpPr>
                <p:cNvPr id="9" name="グループ化 8"/>
                <p:cNvGrpSpPr/>
                <p:nvPr/>
              </p:nvGrpSpPr>
              <p:grpSpPr>
                <a:xfrm>
                  <a:off x="734786" y="1551214"/>
                  <a:ext cx="3657600" cy="2081893"/>
                  <a:chOff x="734786" y="1551214"/>
                  <a:chExt cx="3657600" cy="2081893"/>
                </a:xfrm>
              </p:grpSpPr>
              <p:cxnSp>
                <p:nvCxnSpPr>
                  <p:cNvPr id="11" name="直線矢印コネクタ 10"/>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0" name="フリーフォーム 9"/>
                <p:cNvSpPr/>
                <p:nvPr/>
              </p:nvSpPr>
              <p:spPr>
                <a:xfrm>
                  <a:off x="734786" y="1836964"/>
                  <a:ext cx="3372213" cy="1714500"/>
                </a:xfrm>
                <a:custGeom>
                  <a:avLst/>
                  <a:gdLst>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 name="connsiteX0" fmla="*/ 0 w 3053443"/>
                    <a:gd name="connsiteY0" fmla="*/ 1714500 h 1714500"/>
                    <a:gd name="connsiteX1" fmla="*/ 1494064 w 3053443"/>
                    <a:gd name="connsiteY1" fmla="*/ 0 h 1714500"/>
                    <a:gd name="connsiteX2" fmla="*/ 3053443 w 3053443"/>
                    <a:gd name="connsiteY2" fmla="*/ 1714500 h 1714500"/>
                  </a:gdLst>
                  <a:ahLst/>
                  <a:cxnLst>
                    <a:cxn ang="0">
                      <a:pos x="connsiteX0" y="connsiteY0"/>
                    </a:cxn>
                    <a:cxn ang="0">
                      <a:pos x="connsiteX1" y="connsiteY1"/>
                    </a:cxn>
                    <a:cxn ang="0">
                      <a:pos x="connsiteX2" y="connsiteY2"/>
                    </a:cxn>
                  </a:cxnLst>
                  <a:rect l="l" t="t" r="r" b="b"/>
                  <a:pathLst>
                    <a:path w="3053443" h="1714500">
                      <a:moveTo>
                        <a:pt x="0" y="1714500"/>
                      </a:moveTo>
                      <a:cubicBezTo>
                        <a:pt x="794657" y="1714500"/>
                        <a:pt x="1050471" y="0"/>
                        <a:pt x="1494064" y="0"/>
                      </a:cubicBezTo>
                      <a:cubicBezTo>
                        <a:pt x="1937657" y="0"/>
                        <a:pt x="2944586" y="775607"/>
                        <a:pt x="3053443" y="171450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 name="テキスト ボックス 6"/>
              <p:cNvSpPr txBox="1"/>
              <p:nvPr/>
            </p:nvSpPr>
            <p:spPr>
              <a:xfrm>
                <a:off x="2689355" y="3028733"/>
                <a:ext cx="767938" cy="365444"/>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位置</a:t>
                </a:r>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p:cNvSpPr txBox="1"/>
              <p:nvPr/>
            </p:nvSpPr>
            <p:spPr>
              <a:xfrm>
                <a:off x="-12700" y="1503639"/>
                <a:ext cx="389807" cy="365443"/>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5557197" y="4151825"/>
              <a:ext cx="3575648" cy="2099788"/>
              <a:chOff x="5362594" y="1551214"/>
              <a:chExt cx="4362960" cy="2562133"/>
            </a:xfrm>
          </p:grpSpPr>
          <p:grpSp>
            <p:nvGrpSpPr>
              <p:cNvPr id="14" name="グループ化 13"/>
              <p:cNvGrpSpPr/>
              <p:nvPr/>
            </p:nvGrpSpPr>
            <p:grpSpPr>
              <a:xfrm>
                <a:off x="5362594" y="1551214"/>
                <a:ext cx="4362960" cy="2562133"/>
                <a:chOff x="973474" y="1551214"/>
                <a:chExt cx="4362960" cy="2562133"/>
              </a:xfrm>
            </p:grpSpPr>
            <p:sp>
              <p:nvSpPr>
                <p:cNvPr id="21" name="正方形/長方形 20"/>
                <p:cNvSpPr/>
                <p:nvPr/>
              </p:nvSpPr>
              <p:spPr>
                <a:xfrm>
                  <a:off x="2405106" y="2715304"/>
                  <a:ext cx="240917" cy="9178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1683597"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1924100" y="3587387"/>
                  <a:ext cx="240917" cy="4571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2164603" y="3174204"/>
                  <a:ext cx="240917" cy="4589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2645609"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2886112"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3126615" y="1796144"/>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088627"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3367118" y="1796143"/>
                  <a:ext cx="240917" cy="183696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3607621" y="1797504"/>
                  <a:ext cx="240917" cy="18356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3848124" y="2256404"/>
                  <a:ext cx="240917" cy="137670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4329130"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4569633" y="2714625"/>
                  <a:ext cx="240917" cy="9184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4810130" y="3163659"/>
                  <a:ext cx="240917" cy="46944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5" name="グループ化 34"/>
                <p:cNvGrpSpPr/>
                <p:nvPr/>
              </p:nvGrpSpPr>
              <p:grpSpPr>
                <a:xfrm>
                  <a:off x="973474" y="1551214"/>
                  <a:ext cx="4362960" cy="2562133"/>
                  <a:chOff x="29426" y="1551214"/>
                  <a:chExt cx="4362960" cy="2562133"/>
                </a:xfrm>
              </p:grpSpPr>
              <p:grpSp>
                <p:nvGrpSpPr>
                  <p:cNvPr id="52" name="グループ化 51"/>
                  <p:cNvGrpSpPr/>
                  <p:nvPr/>
                </p:nvGrpSpPr>
                <p:grpSpPr>
                  <a:xfrm>
                    <a:off x="734786" y="1551214"/>
                    <a:ext cx="3657600" cy="2081893"/>
                    <a:chOff x="734786" y="1551214"/>
                    <a:chExt cx="3657600" cy="2081893"/>
                  </a:xfrm>
                </p:grpSpPr>
                <p:cxnSp>
                  <p:nvCxnSpPr>
                    <p:cNvPr id="60" name="直線矢印コネクタ 59"/>
                    <p:cNvCxnSpPr/>
                    <p:nvPr/>
                  </p:nvCxnSpPr>
                  <p:spPr>
                    <a:xfrm>
                      <a:off x="734786" y="3633107"/>
                      <a:ext cx="3657600"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V="1">
                      <a:off x="734786" y="1551214"/>
                      <a:ext cx="0" cy="2081893"/>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3" name="テキスト ボックス 52"/>
                  <p:cNvSpPr txBox="1"/>
                  <p:nvPr/>
                </p:nvSpPr>
                <p:spPr>
                  <a:xfrm>
                    <a:off x="4011210" y="3667438"/>
                    <a:ext cx="342483" cy="445909"/>
                  </a:xfrm>
                  <a:prstGeom prst="rect">
                    <a:avLst/>
                  </a:prstGeom>
                  <a:noFill/>
                </p:spPr>
                <p:txBody>
                  <a:bodyPr wrap="none" rtlCol="0">
                    <a:spAutoFit/>
                  </a:bodyPr>
                  <a:lstStyle/>
                  <a:p>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テキスト ボックス 53"/>
                  <p:cNvSpPr txBox="1"/>
                  <p:nvPr/>
                </p:nvSpPr>
                <p:spPr>
                  <a:xfrm>
                    <a:off x="29426" y="1580484"/>
                    <a:ext cx="475637" cy="445909"/>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テキスト ボックス 54"/>
                  <p:cNvSpPr txBox="1"/>
                  <p:nvPr/>
                </p:nvSpPr>
                <p:spPr>
                  <a:xfrm>
                    <a:off x="408825" y="3432456"/>
                    <a:ext cx="331646" cy="386455"/>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テキスト ボックス 55"/>
                  <p:cNvSpPr txBox="1"/>
                  <p:nvPr/>
                </p:nvSpPr>
                <p:spPr>
                  <a:xfrm>
                    <a:off x="408825" y="2975042"/>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テキスト ボックス 56"/>
                  <p:cNvSpPr txBox="1"/>
                  <p:nvPr/>
                </p:nvSpPr>
                <p:spPr>
                  <a:xfrm>
                    <a:off x="408825" y="2495053"/>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テキスト ボックス 57"/>
                  <p:cNvSpPr txBox="1"/>
                  <p:nvPr/>
                </p:nvSpPr>
                <p:spPr>
                  <a:xfrm>
                    <a:off x="408825" y="2042615"/>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テキスト ボックス 58"/>
                  <p:cNvSpPr txBox="1"/>
                  <p:nvPr/>
                </p:nvSpPr>
                <p:spPr>
                  <a:xfrm>
                    <a:off x="408825" y="1598342"/>
                    <a:ext cx="331646" cy="386455"/>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6" name="グループ化 35"/>
                <p:cNvGrpSpPr/>
                <p:nvPr/>
              </p:nvGrpSpPr>
              <p:grpSpPr>
                <a:xfrm>
                  <a:off x="1684657" y="3633106"/>
                  <a:ext cx="3366396" cy="67016"/>
                  <a:chOff x="1684657" y="3633106"/>
                  <a:chExt cx="3366396" cy="134032"/>
                </a:xfrm>
              </p:grpSpPr>
              <p:cxnSp>
                <p:nvCxnSpPr>
                  <p:cNvPr id="37" name="直線コネクタ 36"/>
                  <p:cNvCxnSpPr/>
                  <p:nvPr/>
                </p:nvCxnSpPr>
                <p:spPr>
                  <a:xfrm flipH="1">
                    <a:off x="1684657"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a:off x="192516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16566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H="1">
                    <a:off x="2406165"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H="1">
                    <a:off x="264666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2890988"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3131491"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a:off x="337199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a:off x="361249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3852999"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408381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4324313"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4564816"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4811190"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H="1">
                    <a:off x="5051052" y="3633106"/>
                    <a:ext cx="1" cy="13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 name="グループ化 14"/>
              <p:cNvGrpSpPr/>
              <p:nvPr/>
            </p:nvGrpSpPr>
            <p:grpSpPr>
              <a:xfrm>
                <a:off x="5987715" y="1797504"/>
                <a:ext cx="3640715" cy="1835602"/>
                <a:chOff x="5907477" y="1797504"/>
                <a:chExt cx="160477" cy="1835602"/>
              </a:xfrm>
            </p:grpSpPr>
            <p:cxnSp>
              <p:nvCxnSpPr>
                <p:cNvPr id="16" name="直線コネクタ 15"/>
                <p:cNvCxnSpPr/>
                <p:nvPr/>
              </p:nvCxnSpPr>
              <p:spPr>
                <a:xfrm flipH="1">
                  <a:off x="5907477" y="31742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a:off x="5907477" y="27153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5907477" y="22564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5907477" y="1797504"/>
                  <a:ext cx="1604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H="1">
                  <a:off x="5907477" y="3633106"/>
                  <a:ext cx="16047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テキスト ボックス 61"/>
            <p:cNvSpPr txBox="1"/>
            <p:nvPr/>
          </p:nvSpPr>
          <p:spPr>
            <a:xfrm>
              <a:off x="6611468" y="3962317"/>
              <a:ext cx="2135814" cy="414169"/>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デジタルデータ</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648089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5778954"/>
            <a:ext cx="11708780" cy="733270"/>
          </a:xfrm>
        </p:spPr>
        <p:txBody>
          <a:bodyPr>
            <a:normAutofit fontScale="90000"/>
          </a:bodyPr>
          <a:lstStyle/>
          <a:p>
            <a:pPr algn="r"/>
            <a:r>
              <a:rPr kumimoji="1" lang="en-US" altLang="ja-JP" dirty="0" smtClean="0"/>
              <a:t>HDRI</a:t>
            </a:r>
            <a:r>
              <a:rPr kumimoji="1" lang="ja-JP" altLang="en-US" dirty="0" smtClean="0"/>
              <a:t>合成</a:t>
            </a:r>
            <a:r>
              <a:rPr kumimoji="1" lang="en-US" altLang="ja-JP" dirty="0" smtClean="0"/>
              <a:t/>
            </a:r>
            <a:br>
              <a:rPr kumimoji="1" lang="en-US" altLang="ja-JP" dirty="0" smtClean="0"/>
            </a:br>
            <a:r>
              <a:rPr lang="ja-JP" altLang="en-US" dirty="0" smtClean="0"/>
              <a:t>（おまけ）</a:t>
            </a:r>
            <a:endParaRPr kumimoji="1" lang="ja-JP" altLang="en-US" dirty="0"/>
          </a:p>
        </p:txBody>
      </p:sp>
    </p:spTree>
    <p:extLst>
      <p:ext uri="{BB962C8B-B14F-4D97-AF65-F5344CB8AC3E}">
        <p14:creationId xmlns:p14="http://schemas.microsoft.com/office/powerpoint/2010/main" val="32494351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グループ化 72"/>
          <p:cNvGrpSpPr/>
          <p:nvPr/>
        </p:nvGrpSpPr>
        <p:grpSpPr>
          <a:xfrm>
            <a:off x="1752594" y="5376268"/>
            <a:ext cx="8613204" cy="785815"/>
            <a:chOff x="159321" y="3296046"/>
            <a:chExt cx="8613204" cy="785815"/>
          </a:xfrm>
        </p:grpSpPr>
        <p:sp>
          <p:nvSpPr>
            <p:cNvPr id="21" name="右矢印 20"/>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7" name="グループ化 46"/>
            <p:cNvGrpSpPr/>
            <p:nvPr/>
          </p:nvGrpSpPr>
          <p:grpSpPr>
            <a:xfrm>
              <a:off x="4642403" y="3296046"/>
              <a:ext cx="694421" cy="700091"/>
              <a:chOff x="4276736" y="2852735"/>
              <a:chExt cx="694421" cy="700091"/>
            </a:xfrm>
          </p:grpSpPr>
          <p:cxnSp>
            <p:nvCxnSpPr>
              <p:cNvPr id="24" name="直線コネクタ 23"/>
              <p:cNvCxnSpPr/>
              <p:nvPr/>
            </p:nvCxnSpPr>
            <p:spPr>
              <a:xfrm flipH="1" flipV="1">
                <a:off x="4519613"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4276736"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4" name="グループ化 33"/>
            <p:cNvGrpSpPr/>
            <p:nvPr/>
          </p:nvGrpSpPr>
          <p:grpSpPr>
            <a:xfrm>
              <a:off x="159321" y="3296046"/>
              <a:ext cx="784189" cy="700091"/>
              <a:chOff x="159321" y="2852735"/>
              <a:chExt cx="784189" cy="700091"/>
            </a:xfrm>
          </p:grpSpPr>
          <p:cxnSp>
            <p:nvCxnSpPr>
              <p:cNvPr id="30" name="直線コネクタ 29"/>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5" name="グループ化 34"/>
            <p:cNvGrpSpPr/>
            <p:nvPr/>
          </p:nvGrpSpPr>
          <p:grpSpPr>
            <a:xfrm>
              <a:off x="1311350" y="3296046"/>
              <a:ext cx="784189" cy="700091"/>
              <a:chOff x="159321" y="2852735"/>
              <a:chExt cx="784189" cy="700091"/>
            </a:xfrm>
          </p:grpSpPr>
          <p:cxnSp>
            <p:nvCxnSpPr>
              <p:cNvPr id="36" name="直線コネクタ 35"/>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8" name="グループ化 37"/>
            <p:cNvGrpSpPr/>
            <p:nvPr/>
          </p:nvGrpSpPr>
          <p:grpSpPr>
            <a:xfrm>
              <a:off x="2463379" y="3296046"/>
              <a:ext cx="694421" cy="700091"/>
              <a:chOff x="159321" y="2852735"/>
              <a:chExt cx="694421" cy="700091"/>
            </a:xfrm>
          </p:grpSpPr>
          <p:cxnSp>
            <p:nvCxnSpPr>
              <p:cNvPr id="39" name="直線コネクタ 3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1" name="グループ化 40"/>
            <p:cNvGrpSpPr/>
            <p:nvPr/>
          </p:nvGrpSpPr>
          <p:grpSpPr>
            <a:xfrm>
              <a:off x="3552891" y="3296046"/>
              <a:ext cx="694421" cy="700091"/>
              <a:chOff x="159321" y="2852735"/>
              <a:chExt cx="694421" cy="700091"/>
            </a:xfrm>
          </p:grpSpPr>
          <p:cxnSp>
            <p:nvCxnSpPr>
              <p:cNvPr id="42" name="直線コネクタ 4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4" name="グループ化 43"/>
            <p:cNvGrpSpPr/>
            <p:nvPr/>
          </p:nvGrpSpPr>
          <p:grpSpPr>
            <a:xfrm>
              <a:off x="5731915" y="3296046"/>
              <a:ext cx="694421" cy="700091"/>
              <a:chOff x="159321" y="2852735"/>
              <a:chExt cx="694421" cy="700091"/>
            </a:xfrm>
          </p:grpSpPr>
          <p:cxnSp>
            <p:nvCxnSpPr>
              <p:cNvPr id="45" name="直線コネクタ 44"/>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8" name="グループ化 47"/>
            <p:cNvGrpSpPr/>
            <p:nvPr/>
          </p:nvGrpSpPr>
          <p:grpSpPr>
            <a:xfrm>
              <a:off x="6821427" y="3296046"/>
              <a:ext cx="694421" cy="700091"/>
              <a:chOff x="159321" y="2852735"/>
              <a:chExt cx="694421" cy="700091"/>
            </a:xfrm>
          </p:grpSpPr>
          <p:cxnSp>
            <p:nvCxnSpPr>
              <p:cNvPr id="49" name="直線コネクタ 4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1" name="グループ化 50"/>
            <p:cNvGrpSpPr/>
            <p:nvPr/>
          </p:nvGrpSpPr>
          <p:grpSpPr>
            <a:xfrm>
              <a:off x="7910938" y="3296046"/>
              <a:ext cx="822661" cy="700091"/>
              <a:chOff x="159321" y="2852735"/>
              <a:chExt cx="822661" cy="700091"/>
            </a:xfrm>
          </p:grpSpPr>
          <p:cxnSp>
            <p:nvCxnSpPr>
              <p:cNvPr id="52" name="直線コネクタ 5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159321" y="2852735"/>
                <a:ext cx="82266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56" name="テキスト ボックス 55"/>
          <p:cNvSpPr txBox="1"/>
          <p:nvPr/>
        </p:nvSpPr>
        <p:spPr>
          <a:xfrm>
            <a:off x="1826684" y="6035660"/>
            <a:ext cx="369332" cy="861774"/>
          </a:xfrm>
          <a:prstGeom prst="rect">
            <a:avLst/>
          </a:prstGeom>
          <a:noFill/>
        </p:spPr>
        <p:txBody>
          <a:bodyPr vert="eaVert" wrap="non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曇りの夜空</a:t>
            </a:r>
          </a:p>
        </p:txBody>
      </p:sp>
      <p:sp>
        <p:nvSpPr>
          <p:cNvPr id="57" name="テキスト ボックス 56"/>
          <p:cNvSpPr txBox="1"/>
          <p:nvPr/>
        </p:nvSpPr>
        <p:spPr>
          <a:xfrm>
            <a:off x="2542310"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夜空</a:t>
            </a:r>
          </a:p>
        </p:txBody>
      </p:sp>
      <p:sp>
        <p:nvSpPr>
          <p:cNvPr id="58" name="テキスト ボックス 57"/>
          <p:cNvSpPr txBox="1"/>
          <p:nvPr/>
        </p:nvSpPr>
        <p:spPr>
          <a:xfrm>
            <a:off x="3512129"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月夜</a:t>
            </a:r>
          </a:p>
        </p:txBody>
      </p:sp>
      <p:sp>
        <p:nvSpPr>
          <p:cNvPr id="59" name="テキスト ボックス 58"/>
          <p:cNvSpPr txBox="1"/>
          <p:nvPr/>
        </p:nvSpPr>
        <p:spPr>
          <a:xfrm>
            <a:off x="4662057"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屋内</a:t>
            </a:r>
          </a:p>
        </p:txBody>
      </p:sp>
      <p:sp>
        <p:nvSpPr>
          <p:cNvPr id="60" name="テキスト ボックス 59"/>
          <p:cNvSpPr txBox="1"/>
          <p:nvPr/>
        </p:nvSpPr>
        <p:spPr>
          <a:xfrm>
            <a:off x="5770421"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液晶</a:t>
            </a:r>
          </a:p>
        </p:txBody>
      </p:sp>
      <p:sp>
        <p:nvSpPr>
          <p:cNvPr id="61" name="テキスト ボックス 60"/>
          <p:cNvSpPr txBox="1"/>
          <p:nvPr/>
        </p:nvSpPr>
        <p:spPr>
          <a:xfrm>
            <a:off x="6283039"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蛍光灯</a:t>
            </a:r>
          </a:p>
        </p:txBody>
      </p:sp>
      <p:sp>
        <p:nvSpPr>
          <p:cNvPr id="62" name="テキスト ボックス 61"/>
          <p:cNvSpPr txBox="1"/>
          <p:nvPr/>
        </p:nvSpPr>
        <p:spPr>
          <a:xfrm>
            <a:off x="6864930"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白熱灯</a:t>
            </a:r>
          </a:p>
        </p:txBody>
      </p:sp>
      <p:sp>
        <p:nvSpPr>
          <p:cNvPr id="63" name="テキスト ボックス 62"/>
          <p:cNvSpPr txBox="1"/>
          <p:nvPr/>
        </p:nvSpPr>
        <p:spPr>
          <a:xfrm>
            <a:off x="9247911"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太陽光</a:t>
            </a:r>
          </a:p>
        </p:txBody>
      </p:sp>
      <p:sp>
        <p:nvSpPr>
          <p:cNvPr id="54" name="タイトル 1"/>
          <p:cNvSpPr txBox="1">
            <a:spLocks/>
          </p:cNvSpPr>
          <p:nvPr/>
        </p:nvSpPr>
        <p:spPr>
          <a:xfrm>
            <a:off x="1827099" y="375448"/>
            <a:ext cx="8229600"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dirty="0" smtClean="0">
                <a:latin typeface="メイリオ" panose="020B0604030504040204" pitchFamily="50" charset="-128"/>
                <a:ea typeface="メイリオ" panose="020B0604030504040204" pitchFamily="50" charset="-128"/>
                <a:cs typeface="メイリオ" panose="020B0604030504040204" pitchFamily="50" charset="-128"/>
              </a:rPr>
              <a:t>輝度</a:t>
            </a: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(Luminance</a:t>
            </a:r>
            <a:r>
              <a:rPr lang="en-US" altLang="ja-JP" sz="3600" dirty="0" smtClean="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3600" dirty="0" smtClean="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は</a:t>
            </a:r>
          </a:p>
        </p:txBody>
      </p:sp>
      <p:pic>
        <p:nvPicPr>
          <p:cNvPr id="2" name="Picture 2" descr="C:\Users\takashi\Desktop\photos\Takagiさん送別会\DSC_1493.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889705" y="1525451"/>
            <a:ext cx="4393334" cy="290938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コネクタ 3"/>
          <p:cNvCxnSpPr/>
          <p:nvPr/>
        </p:nvCxnSpPr>
        <p:spPr>
          <a:xfrm flipH="1" flipV="1">
            <a:off x="4313830" y="4251006"/>
            <a:ext cx="562970" cy="1682583"/>
          </a:xfrm>
          <a:prstGeom prst="line">
            <a:avLst/>
          </a:prstGeom>
          <a:ln w="254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a:off x="4480561" y="1813560"/>
            <a:ext cx="1997993" cy="4120028"/>
          </a:xfrm>
          <a:prstGeom prst="line">
            <a:avLst/>
          </a:prstGeom>
          <a:ln w="254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66" name="テキスト ボックス 65"/>
          <p:cNvSpPr txBox="1"/>
          <p:nvPr/>
        </p:nvSpPr>
        <p:spPr>
          <a:xfrm>
            <a:off x="8550750" y="5030000"/>
            <a:ext cx="2095702" cy="461665"/>
          </a:xfrm>
          <a:prstGeom prst="rect">
            <a:avLst/>
          </a:prstGeom>
          <a:noFill/>
        </p:spPr>
        <p:txBody>
          <a:bodyPr wrap="none" rtlCol="0">
            <a:spAutoFit/>
          </a:bodyPr>
          <a:lstStyle/>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輝度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[cd/m</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テキスト ボックス 66"/>
          <p:cNvSpPr txBox="1"/>
          <p:nvPr/>
        </p:nvSpPr>
        <p:spPr>
          <a:xfrm>
            <a:off x="6762949" y="1840453"/>
            <a:ext cx="4698722" cy="2462213"/>
          </a:xfrm>
          <a:prstGeom prst="rect">
            <a:avLst/>
          </a:prstGeom>
          <a:noFill/>
        </p:spPr>
        <p:txBody>
          <a:bodyPr wrap="none" rtlCol="0">
            <a:spAutoFit/>
          </a:body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人の感じる物体の明るさ</a:t>
            </a: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ある光源に対して</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単位方位角あたり</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見かけの単位面積あたり</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人の感じる</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明るさ</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48690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381000" y="5030000"/>
            <a:ext cx="11811000" cy="1867434"/>
            <a:chOff x="1752594" y="5030000"/>
            <a:chExt cx="8893858" cy="1867434"/>
          </a:xfrm>
        </p:grpSpPr>
        <p:sp>
          <p:nvSpPr>
            <p:cNvPr id="22" name="テキスト ボックス 21"/>
            <p:cNvSpPr txBox="1"/>
            <p:nvPr/>
          </p:nvSpPr>
          <p:spPr>
            <a:xfrm>
              <a:off x="8550750" y="5030000"/>
              <a:ext cx="2095702" cy="461665"/>
            </a:xfrm>
            <a:prstGeom prst="rect">
              <a:avLst/>
            </a:prstGeom>
            <a:noFill/>
          </p:spPr>
          <p:txBody>
            <a:bodyPr wrap="none" rtlCol="0">
              <a:spAutoFit/>
            </a:bodyPr>
            <a:lstStyle/>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輝度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[cd/m</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3" name="グループ化 72"/>
            <p:cNvGrpSpPr/>
            <p:nvPr/>
          </p:nvGrpSpPr>
          <p:grpSpPr>
            <a:xfrm>
              <a:off x="1752594" y="5376268"/>
              <a:ext cx="8613204" cy="785815"/>
              <a:chOff x="159321" y="3296046"/>
              <a:chExt cx="8613204" cy="785815"/>
            </a:xfrm>
          </p:grpSpPr>
          <p:sp>
            <p:nvSpPr>
              <p:cNvPr id="21" name="右矢印 20"/>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7" name="グループ化 46"/>
              <p:cNvGrpSpPr/>
              <p:nvPr/>
            </p:nvGrpSpPr>
            <p:grpSpPr>
              <a:xfrm>
                <a:off x="4642403" y="3296046"/>
                <a:ext cx="694421" cy="700091"/>
                <a:chOff x="4276736" y="2852735"/>
                <a:chExt cx="694421" cy="700091"/>
              </a:xfrm>
            </p:grpSpPr>
            <p:cxnSp>
              <p:nvCxnSpPr>
                <p:cNvPr id="24" name="直線コネクタ 23"/>
                <p:cNvCxnSpPr/>
                <p:nvPr/>
              </p:nvCxnSpPr>
              <p:spPr>
                <a:xfrm flipH="1" flipV="1">
                  <a:off x="4519613"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4276736"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4" name="グループ化 33"/>
              <p:cNvGrpSpPr/>
              <p:nvPr/>
            </p:nvGrpSpPr>
            <p:grpSpPr>
              <a:xfrm>
                <a:off x="159321" y="3296046"/>
                <a:ext cx="784189" cy="700091"/>
                <a:chOff x="159321" y="2852735"/>
                <a:chExt cx="784189" cy="700091"/>
              </a:xfrm>
            </p:grpSpPr>
            <p:cxnSp>
              <p:nvCxnSpPr>
                <p:cNvPr id="30" name="直線コネクタ 29"/>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5" name="グループ化 34"/>
              <p:cNvGrpSpPr/>
              <p:nvPr/>
            </p:nvGrpSpPr>
            <p:grpSpPr>
              <a:xfrm>
                <a:off x="1311350" y="3296046"/>
                <a:ext cx="784189" cy="700091"/>
                <a:chOff x="159321" y="2852735"/>
                <a:chExt cx="784189" cy="700091"/>
              </a:xfrm>
            </p:grpSpPr>
            <p:cxnSp>
              <p:nvCxnSpPr>
                <p:cNvPr id="36" name="直線コネクタ 35"/>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159321" y="2852735"/>
                  <a:ext cx="784189"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8" name="グループ化 37"/>
              <p:cNvGrpSpPr/>
              <p:nvPr/>
            </p:nvGrpSpPr>
            <p:grpSpPr>
              <a:xfrm>
                <a:off x="2463379" y="3296046"/>
                <a:ext cx="694421" cy="700091"/>
                <a:chOff x="159321" y="2852735"/>
                <a:chExt cx="694421" cy="700091"/>
              </a:xfrm>
            </p:grpSpPr>
            <p:cxnSp>
              <p:nvCxnSpPr>
                <p:cNvPr id="39" name="直線コネクタ 3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1" name="グループ化 40"/>
              <p:cNvGrpSpPr/>
              <p:nvPr/>
            </p:nvGrpSpPr>
            <p:grpSpPr>
              <a:xfrm>
                <a:off x="3552891" y="3296046"/>
                <a:ext cx="694421" cy="700091"/>
                <a:chOff x="159321" y="2852735"/>
                <a:chExt cx="694421" cy="700091"/>
              </a:xfrm>
            </p:grpSpPr>
            <p:cxnSp>
              <p:nvCxnSpPr>
                <p:cNvPr id="42" name="直線コネクタ 4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4" name="グループ化 43"/>
              <p:cNvGrpSpPr/>
              <p:nvPr/>
            </p:nvGrpSpPr>
            <p:grpSpPr>
              <a:xfrm>
                <a:off x="5731915" y="3296046"/>
                <a:ext cx="694421" cy="700091"/>
                <a:chOff x="159321" y="2852735"/>
                <a:chExt cx="694421" cy="700091"/>
              </a:xfrm>
            </p:grpSpPr>
            <p:cxnSp>
              <p:nvCxnSpPr>
                <p:cNvPr id="45" name="直線コネクタ 44"/>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8" name="グループ化 47"/>
              <p:cNvGrpSpPr/>
              <p:nvPr/>
            </p:nvGrpSpPr>
            <p:grpSpPr>
              <a:xfrm>
                <a:off x="6821427" y="3296046"/>
                <a:ext cx="694421" cy="700091"/>
                <a:chOff x="159321" y="2852735"/>
                <a:chExt cx="694421" cy="700091"/>
              </a:xfrm>
            </p:grpSpPr>
            <p:cxnSp>
              <p:nvCxnSpPr>
                <p:cNvPr id="49" name="直線コネクタ 48"/>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59321" y="2852735"/>
                  <a:ext cx="69442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1" name="グループ化 50"/>
              <p:cNvGrpSpPr/>
              <p:nvPr/>
            </p:nvGrpSpPr>
            <p:grpSpPr>
              <a:xfrm>
                <a:off x="7910938" y="3296046"/>
                <a:ext cx="822661" cy="700091"/>
                <a:chOff x="159321" y="2852735"/>
                <a:chExt cx="822661" cy="700091"/>
              </a:xfrm>
            </p:grpSpPr>
            <p:cxnSp>
              <p:nvCxnSpPr>
                <p:cNvPr id="52" name="直線コネクタ 51"/>
                <p:cNvCxnSpPr/>
                <p:nvPr/>
              </p:nvCxnSpPr>
              <p:spPr>
                <a:xfrm flipH="1" flipV="1">
                  <a:off x="411736" y="3214688"/>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159321" y="2852735"/>
                  <a:ext cx="822661"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2400" baseline="30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4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56" name="テキスト ボックス 55"/>
            <p:cNvSpPr txBox="1"/>
            <p:nvPr/>
          </p:nvSpPr>
          <p:spPr>
            <a:xfrm>
              <a:off x="1826684" y="6035660"/>
              <a:ext cx="369332" cy="861774"/>
            </a:xfrm>
            <a:prstGeom prst="rect">
              <a:avLst/>
            </a:prstGeom>
            <a:noFill/>
          </p:spPr>
          <p:txBody>
            <a:bodyPr vert="eaVert" wrap="non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曇りの夜空</a:t>
              </a:r>
            </a:p>
          </p:txBody>
        </p:sp>
        <p:sp>
          <p:nvSpPr>
            <p:cNvPr id="57" name="テキスト ボックス 56"/>
            <p:cNvSpPr txBox="1"/>
            <p:nvPr/>
          </p:nvSpPr>
          <p:spPr>
            <a:xfrm>
              <a:off x="2542310"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夜空</a:t>
              </a:r>
            </a:p>
          </p:txBody>
        </p:sp>
        <p:sp>
          <p:nvSpPr>
            <p:cNvPr id="58" name="テキスト ボックス 57"/>
            <p:cNvSpPr txBox="1"/>
            <p:nvPr/>
          </p:nvSpPr>
          <p:spPr>
            <a:xfrm>
              <a:off x="3512129"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月夜</a:t>
              </a:r>
            </a:p>
          </p:txBody>
        </p:sp>
        <p:sp>
          <p:nvSpPr>
            <p:cNvPr id="59" name="テキスト ボックス 58"/>
            <p:cNvSpPr txBox="1"/>
            <p:nvPr/>
          </p:nvSpPr>
          <p:spPr>
            <a:xfrm>
              <a:off x="4662057"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屋内</a:t>
              </a:r>
            </a:p>
          </p:txBody>
        </p:sp>
        <p:sp>
          <p:nvSpPr>
            <p:cNvPr id="60" name="テキスト ボックス 59"/>
            <p:cNvSpPr txBox="1"/>
            <p:nvPr/>
          </p:nvSpPr>
          <p:spPr>
            <a:xfrm>
              <a:off x="5770421"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液晶</a:t>
              </a:r>
            </a:p>
          </p:txBody>
        </p:sp>
        <p:sp>
          <p:nvSpPr>
            <p:cNvPr id="61" name="テキスト ボックス 60"/>
            <p:cNvSpPr txBox="1"/>
            <p:nvPr/>
          </p:nvSpPr>
          <p:spPr>
            <a:xfrm>
              <a:off x="6283039"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蛍光灯</a:t>
              </a:r>
            </a:p>
          </p:txBody>
        </p:sp>
        <p:sp>
          <p:nvSpPr>
            <p:cNvPr id="62" name="テキスト ボックス 61"/>
            <p:cNvSpPr txBox="1"/>
            <p:nvPr/>
          </p:nvSpPr>
          <p:spPr>
            <a:xfrm>
              <a:off x="6864930"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白熱灯</a:t>
              </a:r>
            </a:p>
          </p:txBody>
        </p:sp>
        <p:sp>
          <p:nvSpPr>
            <p:cNvPr id="63" name="テキスト ボックス 62"/>
            <p:cNvSpPr txBox="1"/>
            <p:nvPr/>
          </p:nvSpPr>
          <p:spPr>
            <a:xfrm>
              <a:off x="9247911"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太陽光</a:t>
              </a:r>
            </a:p>
          </p:txBody>
        </p:sp>
      </p:grpSp>
      <p:sp>
        <p:nvSpPr>
          <p:cNvPr id="55" name="タイトル 1"/>
          <p:cNvSpPr>
            <a:spLocks noGrp="1"/>
          </p:cNvSpPr>
          <p:nvPr>
            <p:ph type="title"/>
          </p:nvPr>
        </p:nvSpPr>
        <p:spPr>
          <a:xfrm>
            <a:off x="1293392" y="606640"/>
            <a:ext cx="8229600" cy="576064"/>
          </a:xfrm>
        </p:spPr>
        <p:txBody>
          <a:bodyPr>
            <a:noAutofit/>
          </a:bodyPr>
          <a:lstStyle/>
          <a:p>
            <a:r>
              <a:rPr lang="ja-JP" altLang="en-US" sz="3600" dirty="0" smtClean="0"/>
              <a:t>ダイナミックレンジ</a:t>
            </a:r>
            <a:r>
              <a:rPr lang="en-US" altLang="ja-JP" sz="3600" dirty="0" smtClean="0"/>
              <a:t> - </a:t>
            </a:r>
            <a:r>
              <a:rPr lang="ja-JP" altLang="en-US" sz="3600" dirty="0" smtClean="0"/>
              <a:t>と</a:t>
            </a:r>
            <a:r>
              <a:rPr lang="ja-JP" altLang="en-US" sz="3600" dirty="0"/>
              <a:t>は</a:t>
            </a:r>
          </a:p>
        </p:txBody>
      </p:sp>
      <mc:AlternateContent xmlns:mc="http://schemas.openxmlformats.org/markup-compatibility/2006" xmlns:a14="http://schemas.microsoft.com/office/drawing/2010/main">
        <mc:Choice Requires="a14">
          <p:sp>
            <p:nvSpPr>
              <p:cNvPr id="66" name="コンテンツ プレースホルダー 2"/>
              <p:cNvSpPr>
                <a:spLocks noGrp="1"/>
              </p:cNvSpPr>
              <p:nvPr>
                <p:ph idx="1"/>
              </p:nvPr>
            </p:nvSpPr>
            <p:spPr>
              <a:xfrm>
                <a:off x="1363566" y="1386650"/>
                <a:ext cx="7800922" cy="1079404"/>
              </a:xfrm>
            </p:spPr>
            <p:txBody>
              <a:bodyPr>
                <a:normAutofit/>
              </a:bodyPr>
              <a:lstStyle/>
              <a:p>
                <a:pPr marL="0" indent="0">
                  <a:buNone/>
                </a:pPr>
                <a:r>
                  <a:rPr lang="ja-JP" altLang="en-US" sz="2400" dirty="0"/>
                  <a:t>信号をセンサーで計測するとき</a:t>
                </a:r>
                <a:endParaRPr lang="en-US" altLang="ja-JP" sz="2400" dirty="0"/>
              </a:p>
              <a:p>
                <a:pPr marL="0" indent="0">
                  <a:buNone/>
                </a:pPr>
                <a:r>
                  <a:rPr lang="ja-JP" altLang="en-US" sz="2400" dirty="0"/>
                  <a:t>計測可能な最小輝度値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𝐼</m:t>
                        </m:r>
                      </m:e>
                      <m:sub>
                        <m:r>
                          <a:rPr lang="en-US" altLang="ja-JP" sz="2400" i="1">
                            <a:latin typeface="Cambria Math"/>
                          </a:rPr>
                          <m:t>𝑚𝑖𝑛</m:t>
                        </m:r>
                      </m:sub>
                    </m:sSub>
                  </m:oMath>
                </a14:m>
                <a:r>
                  <a:rPr lang="ja-JP" altLang="en-US" sz="2400" dirty="0"/>
                  <a:t>と最大輝度値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𝐼</m:t>
                        </m:r>
                      </m:e>
                      <m:sub>
                        <m:r>
                          <a:rPr lang="en-US" altLang="ja-JP" sz="2400" i="1">
                            <a:latin typeface="Cambria Math"/>
                          </a:rPr>
                          <m:t>𝑚𝑎𝑥</m:t>
                        </m:r>
                      </m:sub>
                    </m:sSub>
                  </m:oMath>
                </a14:m>
                <a:r>
                  <a:rPr lang="ja-JP" altLang="en-US" sz="2400" dirty="0"/>
                  <a:t>の幅のこと</a:t>
                </a:r>
                <a:endParaRPr lang="en-US" altLang="ja-JP" sz="2400" dirty="0"/>
              </a:p>
            </p:txBody>
          </p:sp>
        </mc:Choice>
        <mc:Fallback xmlns="">
          <p:sp>
            <p:nvSpPr>
              <p:cNvPr id="66" name="コンテンツ プレースホルダー 2"/>
              <p:cNvSpPr>
                <a:spLocks noGrp="1" noRot="1" noChangeAspect="1" noMove="1" noResize="1" noEditPoints="1" noAdjustHandles="1" noChangeArrowheads="1" noChangeShapeType="1" noTextEdit="1"/>
              </p:cNvSpPr>
              <p:nvPr>
                <p:ph idx="1"/>
              </p:nvPr>
            </p:nvSpPr>
            <p:spPr>
              <a:xfrm>
                <a:off x="1363566" y="1386650"/>
                <a:ext cx="7800922" cy="1079404"/>
              </a:xfrm>
              <a:blipFill rotWithShape="0">
                <a:blip r:embed="rId3"/>
                <a:stretch>
                  <a:fillRect l="-1251" t="-6742" r="-2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p:cNvSpPr txBox="1"/>
              <p:nvPr/>
            </p:nvSpPr>
            <p:spPr>
              <a:xfrm>
                <a:off x="1422267" y="2907059"/>
                <a:ext cx="4347472" cy="855747"/>
              </a:xfrm>
              <a:prstGeom prst="rect">
                <a:avLst/>
              </a:prstGeom>
              <a:solidFill>
                <a:srgbClr val="D5F4FF"/>
              </a:solidFill>
            </p:spPr>
            <p:txBody>
              <a:bodyPr wrap="none" rtlCol="0">
                <a:spAutoFit/>
              </a:bodyPr>
              <a:lstStyle/>
              <a:p>
                <a14:m>
                  <m:oMath xmlns:m="http://schemas.openxmlformats.org/officeDocument/2006/math">
                    <m:r>
                      <a:rPr lang="en-US" altLang="ja-JP" sz="3200" i="1">
                        <a:latin typeface="Cambria Math"/>
                      </a:rPr>
                      <m:t>𝐷</m:t>
                    </m:r>
                    <m:r>
                      <a:rPr lang="en-US" altLang="ja-JP" sz="3200" i="1">
                        <a:latin typeface="Cambria Math"/>
                      </a:rPr>
                      <m:t>=20 </m:t>
                    </m:r>
                    <m:sSub>
                      <m:sSubPr>
                        <m:ctrlPr>
                          <a:rPr lang="en-US" altLang="ja-JP" sz="3200" i="1">
                            <a:latin typeface="Cambria Math" panose="02040503050406030204" pitchFamily="18" charset="0"/>
                          </a:rPr>
                        </m:ctrlPr>
                      </m:sSubPr>
                      <m:e>
                        <m:r>
                          <m:rPr>
                            <m:sty m:val="p"/>
                          </m:rPr>
                          <a:rPr lang="en-US" altLang="ja-JP" sz="3200">
                            <a:latin typeface="Cambria Math"/>
                          </a:rPr>
                          <m:t>log</m:t>
                        </m:r>
                      </m:e>
                      <m:sub>
                        <m:r>
                          <a:rPr lang="en-US" altLang="ja-JP" sz="3200" i="1">
                            <a:latin typeface="Cambria Math"/>
                          </a:rPr>
                          <m:t>10</m:t>
                        </m:r>
                      </m:sub>
                    </m:sSub>
                    <m:f>
                      <m:fPr>
                        <m:ctrlPr>
                          <a:rPr lang="en-US" altLang="ja-JP" sz="3200" i="1">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a:rPr>
                              <m:t>𝐼</m:t>
                            </m:r>
                          </m:e>
                          <m:sub>
                            <m:r>
                              <a:rPr lang="en-US" altLang="ja-JP" sz="3200" i="1">
                                <a:latin typeface="Cambria Math"/>
                              </a:rPr>
                              <m:t>𝑚𝑎𝑥</m:t>
                            </m:r>
                          </m:sub>
                        </m:sSub>
                      </m:num>
                      <m:den>
                        <m:sSub>
                          <m:sSubPr>
                            <m:ctrlPr>
                              <a:rPr lang="en-US" altLang="ja-JP" sz="3200" i="1">
                                <a:latin typeface="Cambria Math" panose="02040503050406030204" pitchFamily="18" charset="0"/>
                              </a:rPr>
                            </m:ctrlPr>
                          </m:sSubPr>
                          <m:e>
                            <m:r>
                              <a:rPr lang="en-US" altLang="ja-JP" sz="3200" i="1">
                                <a:latin typeface="Cambria Math"/>
                              </a:rPr>
                              <m:t>𝐼</m:t>
                            </m:r>
                          </m:e>
                          <m:sub>
                            <m:r>
                              <a:rPr lang="en-US" altLang="ja-JP" sz="3200" i="1">
                                <a:latin typeface="Cambria Math"/>
                              </a:rPr>
                              <m:t>𝑚𝑖𝑛</m:t>
                            </m:r>
                          </m:sub>
                        </m:sSub>
                      </m:den>
                    </m:f>
                    <m:r>
                      <a:rPr lang="en-US" altLang="ja-JP" sz="3200" i="1">
                        <a:latin typeface="Cambria Math"/>
                      </a:rPr>
                      <m:t>   </m:t>
                    </m:r>
                  </m:oMath>
                </a14:m>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(db)</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1422267" y="2907059"/>
                <a:ext cx="4347472" cy="855747"/>
              </a:xfrm>
              <a:prstGeom prst="rect">
                <a:avLst/>
              </a:prstGeom>
              <a:blipFill rotWithShape="0">
                <a:blip r:embed="rId4"/>
                <a:stretch>
                  <a:fillRect r="-2665" b="-7857"/>
                </a:stretch>
              </a:blipFill>
            </p:spPr>
            <p:txBody>
              <a:bodyPr/>
              <a:lstStyle/>
              <a:p>
                <a:r>
                  <a:rPr lang="ja-JP" altLang="en-US">
                    <a:noFill/>
                  </a:rPr>
                  <a:t> </a:t>
                </a:r>
              </a:p>
            </p:txBody>
          </p:sp>
        </mc:Fallback>
      </mc:AlternateContent>
      <p:sp>
        <p:nvSpPr>
          <p:cNvPr id="68" name="左右矢印 67"/>
          <p:cNvSpPr/>
          <p:nvPr/>
        </p:nvSpPr>
        <p:spPr>
          <a:xfrm>
            <a:off x="2143990" y="4907435"/>
            <a:ext cx="3266209" cy="374073"/>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2416224" y="4290288"/>
            <a:ext cx="2738250" cy="707886"/>
          </a:xfrm>
          <a:prstGeom prst="rect">
            <a:avLst/>
          </a:prstGeom>
        </p:spPr>
        <p:txBody>
          <a:bodyPr wrap="non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デジカメ用</a:t>
            </a:r>
            <a:r>
              <a:rPr lang="en-US" altLang="ja-JP" sz="2000" dirty="0" err="1">
                <a:latin typeface="メイリオ" panose="020B0604030504040204" pitchFamily="50" charset="-128"/>
                <a:ea typeface="メイリオ" panose="020B0604030504040204" pitchFamily="50" charset="-128"/>
                <a:cs typeface="メイリオ" panose="020B0604030504040204" pitchFamily="50" charset="-128"/>
              </a:rPr>
              <a:t>ccd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センサ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80db – 120db</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 name="グループ化 2"/>
          <p:cNvGrpSpPr/>
          <p:nvPr/>
        </p:nvGrpSpPr>
        <p:grpSpPr>
          <a:xfrm>
            <a:off x="6247610" y="2546240"/>
            <a:ext cx="4801314" cy="1577385"/>
            <a:chOff x="5295368" y="3262185"/>
            <a:chExt cx="4801314" cy="1577385"/>
          </a:xfrm>
        </p:grpSpPr>
        <p:sp>
          <p:nvSpPr>
            <p:cNvPr id="70" name="正方形/長方形 69"/>
            <p:cNvSpPr/>
            <p:nvPr/>
          </p:nvSpPr>
          <p:spPr>
            <a:xfrm>
              <a:off x="5295368" y="3262185"/>
              <a:ext cx="4801314"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人の視覚のダイナミックレンジは</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Arial"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ある視野内で</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100db</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程度</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Arial"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順応を考慮すると</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200db</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以上</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5324396" y="4470238"/>
              <a:ext cx="4525598"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奥田</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2010]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107854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292100"/>
            <a:ext cx="8229600" cy="601980"/>
          </a:xfrm>
        </p:spPr>
        <p:txBody>
          <a:bodyPr>
            <a:normAutofit/>
          </a:bodyPr>
          <a:lstStyle/>
          <a:p>
            <a:pPr algn="ctr"/>
            <a:r>
              <a:rPr kumimoji="1" lang="en-US" altLang="ja-JP" sz="3600" dirty="0" smtClean="0">
                <a:latin typeface="メイリオ" panose="020B0604030504040204" pitchFamily="50" charset="-128"/>
                <a:ea typeface="メイリオ" panose="020B0604030504040204" pitchFamily="50" charset="-128"/>
                <a:cs typeface="メイリオ" panose="020B0604030504040204" pitchFamily="50" charset="-128"/>
              </a:rPr>
              <a:t>HDRI : Motivation</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a:xfrm>
            <a:off x="2588222" y="5111140"/>
            <a:ext cx="7372350" cy="1676400"/>
          </a:xfrm>
        </p:spPr>
        <p:txBody>
          <a:bodyPr>
            <a:noAutofit/>
          </a:bodyPr>
          <a:lstStyle/>
          <a:p>
            <a:pPr marL="0" indent="0" algn="ctr">
              <a:buNone/>
            </a:pPr>
            <a:r>
              <a:rPr lang="ja-JP" altLang="en-US" dirty="0"/>
              <a:t>デジタルカメラのセンサは</a:t>
            </a:r>
            <a:endParaRPr lang="en-US" altLang="ja-JP" dirty="0"/>
          </a:p>
          <a:p>
            <a:pPr marL="0" indent="0" algn="ctr">
              <a:buNone/>
            </a:pPr>
            <a:r>
              <a:rPr lang="en-US" altLang="ja-JP" dirty="0"/>
              <a:t>『</a:t>
            </a:r>
            <a:r>
              <a:rPr lang="ja-JP" altLang="en-US" dirty="0"/>
              <a:t>凄く明るいところ</a:t>
            </a:r>
            <a:r>
              <a:rPr lang="en-US" altLang="ja-JP" dirty="0"/>
              <a:t>』</a:t>
            </a:r>
            <a:r>
              <a:rPr lang="ja-JP" altLang="en-US" dirty="0"/>
              <a:t>と</a:t>
            </a:r>
            <a:r>
              <a:rPr lang="en-US" altLang="ja-JP" dirty="0"/>
              <a:t>『</a:t>
            </a:r>
            <a:r>
              <a:rPr lang="ja-JP" altLang="en-US" dirty="0"/>
              <a:t>凄く暗いところ</a:t>
            </a:r>
            <a:r>
              <a:rPr lang="en-US" altLang="ja-JP" dirty="0"/>
              <a:t>』</a:t>
            </a:r>
          </a:p>
          <a:p>
            <a:pPr marL="0" indent="0" algn="ctr">
              <a:buNone/>
            </a:pPr>
            <a:r>
              <a:rPr lang="ja-JP" altLang="en-US" dirty="0"/>
              <a:t>を同時に撮影できない</a:t>
            </a:r>
          </a:p>
        </p:txBody>
      </p:sp>
      <p:sp>
        <p:nvSpPr>
          <p:cNvPr id="7" name="コンテンツ プレースホルダー 2"/>
          <p:cNvSpPr txBox="1">
            <a:spLocks/>
          </p:cNvSpPr>
          <p:nvPr/>
        </p:nvSpPr>
        <p:spPr>
          <a:xfrm>
            <a:off x="6332220" y="3182367"/>
            <a:ext cx="4183380" cy="118389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Picture 4" descr="C:\Users\takashi\Desktop\hdrTest\DSC_065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0739" y="1303020"/>
            <a:ext cx="4134722" cy="27381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7" descr="C:\Users\takashi\Desktop\hdrTest\DSC_065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6230" y="1333872"/>
            <a:ext cx="4134722" cy="27381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2501605" y="4096647"/>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露光時間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1/500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黒つぶれ（アンダー）</a:t>
            </a:r>
          </a:p>
        </p:txBody>
      </p:sp>
      <p:sp>
        <p:nvSpPr>
          <p:cNvPr id="12" name="正方形/長方形 11"/>
          <p:cNvSpPr/>
          <p:nvPr/>
        </p:nvSpPr>
        <p:spPr>
          <a:xfrm>
            <a:off x="7372512" y="4096647"/>
            <a:ext cx="2262158"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露光時間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1/4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白飛び（オーバー）</a:t>
            </a:r>
          </a:p>
        </p:txBody>
      </p:sp>
    </p:spTree>
    <p:extLst>
      <p:ext uri="{BB962C8B-B14F-4D97-AF65-F5344CB8AC3E}">
        <p14:creationId xmlns:p14="http://schemas.microsoft.com/office/powerpoint/2010/main" val="60475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92954" y="312057"/>
            <a:ext cx="8229600" cy="601980"/>
          </a:xfrm>
        </p:spPr>
        <p:txBody>
          <a:bodyPr>
            <a:normAutofit/>
          </a:bodyPr>
          <a:lstStyle/>
          <a:p>
            <a:pPr algn="ct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HDRI : Motivation</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a:xfrm>
            <a:off x="1675806" y="1252465"/>
            <a:ext cx="8724873" cy="1183894"/>
          </a:xfrm>
        </p:spPr>
        <p:txBody>
          <a:bodyPr>
            <a:noAutofit/>
          </a:bodyPr>
          <a:lstStyle/>
          <a:p>
            <a:pPr marL="0" indent="0">
              <a:buNone/>
            </a:pPr>
            <a:r>
              <a:rPr lang="en-US" altLang="ja-JP" sz="2400" b="1" dirty="0"/>
              <a:t>『</a:t>
            </a:r>
            <a:r>
              <a:rPr lang="ja-JP" altLang="en-US" sz="2400" b="1" dirty="0"/>
              <a:t>凄く明るいところ</a:t>
            </a:r>
            <a:r>
              <a:rPr lang="en-US" altLang="ja-JP" sz="2400" b="1" dirty="0"/>
              <a:t>』</a:t>
            </a:r>
            <a:r>
              <a:rPr lang="ja-JP" altLang="en-US" sz="2400" b="1" dirty="0"/>
              <a:t>と</a:t>
            </a:r>
            <a:r>
              <a:rPr lang="en-US" altLang="ja-JP" sz="2400" b="1" dirty="0"/>
              <a:t>『</a:t>
            </a:r>
            <a:r>
              <a:rPr lang="ja-JP" altLang="en-US" sz="2400" b="1" dirty="0"/>
              <a:t>凄く暗いところ</a:t>
            </a:r>
            <a:r>
              <a:rPr lang="en-US" altLang="ja-JP" sz="2400" b="1" dirty="0"/>
              <a:t>』</a:t>
            </a:r>
            <a:r>
              <a:rPr lang="ja-JP" altLang="en-US" sz="2400" b="1" dirty="0"/>
              <a:t>の情報を持つ画像</a:t>
            </a:r>
            <a:r>
              <a:rPr lang="ja-JP" altLang="en-US" sz="2400" dirty="0"/>
              <a:t>を取得して</a:t>
            </a:r>
            <a:r>
              <a:rPr lang="en-US" altLang="ja-JP" sz="2400" dirty="0"/>
              <a:t>…</a:t>
            </a:r>
          </a:p>
        </p:txBody>
      </p:sp>
      <p:pic>
        <p:nvPicPr>
          <p:cNvPr id="13" name="Picture 10"/>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 r="1380"/>
          <a:stretch/>
        </p:blipFill>
        <p:spPr bwMode="auto">
          <a:xfrm>
            <a:off x="6443973" y="3695393"/>
            <a:ext cx="3968575" cy="26616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8861" y="3695393"/>
            <a:ext cx="3997740" cy="26616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5"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655"/>
          <a:stretch/>
        </p:blipFill>
        <p:spPr bwMode="auto">
          <a:xfrm>
            <a:off x="4990103" y="1861821"/>
            <a:ext cx="2240370" cy="1465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カギ線コネクタ 4"/>
          <p:cNvCxnSpPr>
            <a:stCxn id="15" idx="1"/>
            <a:endCxn id="14" idx="0"/>
          </p:cNvCxnSpPr>
          <p:nvPr/>
        </p:nvCxnSpPr>
        <p:spPr>
          <a:xfrm rot="10800000" flipV="1">
            <a:off x="3777731" y="2594497"/>
            <a:ext cx="1212372" cy="1100895"/>
          </a:xfrm>
          <a:prstGeom prst="bentConnector2">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15" idx="3"/>
            <a:endCxn id="13" idx="0"/>
          </p:cNvCxnSpPr>
          <p:nvPr/>
        </p:nvCxnSpPr>
        <p:spPr>
          <a:xfrm>
            <a:off x="7230473" y="2594498"/>
            <a:ext cx="1197788" cy="1100895"/>
          </a:xfrm>
          <a:prstGeom prst="bentConnector2">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8462632" y="2584005"/>
            <a:ext cx="3729368" cy="830997"/>
          </a:xfrm>
          <a:prstGeom prst="rect">
            <a:avLst/>
          </a:prstGeom>
        </p:spPr>
        <p:txBody>
          <a:bodyPr wrap="squar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白飛び・黒つぶれの無い画像を合成したい</a:t>
            </a:r>
          </a:p>
        </p:txBody>
      </p:sp>
      <p:sp>
        <p:nvSpPr>
          <p:cNvPr id="20" name="正方形/長方形 19"/>
          <p:cNvSpPr/>
          <p:nvPr/>
        </p:nvSpPr>
        <p:spPr>
          <a:xfrm>
            <a:off x="0" y="2584005"/>
            <a:ext cx="3767172" cy="830997"/>
          </a:xfrm>
          <a:prstGeom prst="rect">
            <a:avLst/>
          </a:prstGeom>
        </p:spPr>
        <p:txBody>
          <a:bodyPr wrap="square">
            <a:spAutoFit/>
          </a:bodyPr>
          <a:lstStyle/>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暗いところがよく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見える画像を合成したい</a:t>
            </a:r>
          </a:p>
        </p:txBody>
      </p:sp>
    </p:spTree>
    <p:extLst>
      <p:ext uri="{BB962C8B-B14F-4D97-AF65-F5344CB8AC3E}">
        <p14:creationId xmlns:p14="http://schemas.microsoft.com/office/powerpoint/2010/main" val="362822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smtClean="0"/>
              <a:t>井尻敬 </a:t>
            </a:r>
            <a:r>
              <a:rPr lang="en-US" altLang="ja-JP" dirty="0" smtClean="0"/>
              <a:t>– takashiijiri.com</a:t>
            </a:r>
            <a:endParaRPr kumimoji="1" lang="ja-JP" altLang="en-US" dirty="0"/>
          </a:p>
        </p:txBody>
      </p:sp>
      <p:sp>
        <p:nvSpPr>
          <p:cNvPr id="3" name="コンテンツ プレースホルダー 2"/>
          <p:cNvSpPr>
            <a:spLocks noGrp="1"/>
          </p:cNvSpPr>
          <p:nvPr>
            <p:ph idx="1"/>
          </p:nvPr>
        </p:nvSpPr>
        <p:spPr>
          <a:xfrm>
            <a:off x="659781" y="1343723"/>
            <a:ext cx="9792319" cy="510478"/>
          </a:xfrm>
        </p:spPr>
        <p:txBody>
          <a:bodyPr>
            <a:normAutofit/>
          </a:bodyPr>
          <a:lstStyle/>
          <a:p>
            <a:pPr marL="0" indent="0">
              <a:buNone/>
            </a:pPr>
            <a:r>
              <a:rPr lang="ja-JP" altLang="en-US" sz="2400" b="1" dirty="0" smtClean="0"/>
              <a:t>専門 </a:t>
            </a:r>
            <a:r>
              <a:rPr lang="en-US" altLang="ja-JP" sz="2400" b="1" dirty="0" smtClean="0"/>
              <a:t>: Computer Graphics / </a:t>
            </a:r>
            <a:r>
              <a:rPr lang="ja-JP" altLang="en-US" sz="2400" b="1" dirty="0" smtClean="0"/>
              <a:t>画像処理 </a:t>
            </a:r>
            <a:r>
              <a:rPr lang="en-US" altLang="ja-JP" sz="2400" b="1" dirty="0" smtClean="0"/>
              <a:t>/ </a:t>
            </a:r>
            <a:r>
              <a:rPr lang="ja-JP" altLang="en-US" sz="2400" b="1" dirty="0" smtClean="0"/>
              <a:t>ユーザインタフェース</a:t>
            </a:r>
            <a:endParaRPr kumimoji="1" lang="ja-JP" altLang="en-US" sz="2400" dirty="0"/>
          </a:p>
        </p:txBody>
      </p:sp>
      <p:grpSp>
        <p:nvGrpSpPr>
          <p:cNvPr id="46" name="グループ化 45"/>
          <p:cNvGrpSpPr/>
          <p:nvPr/>
        </p:nvGrpSpPr>
        <p:grpSpPr>
          <a:xfrm>
            <a:off x="537247" y="2359470"/>
            <a:ext cx="1310616" cy="4347262"/>
            <a:chOff x="537247" y="2359470"/>
            <a:chExt cx="1310616" cy="4347262"/>
          </a:xfrm>
        </p:grpSpPr>
        <p:sp>
          <p:nvSpPr>
            <p:cNvPr id="16" name="テキスト ボックス 15"/>
            <p:cNvSpPr txBox="1"/>
            <p:nvPr/>
          </p:nvSpPr>
          <p:spPr>
            <a:xfrm>
              <a:off x="537247" y="6306622"/>
              <a:ext cx="1310616"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モデリング</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609100" y="2359470"/>
              <a:ext cx="1166911" cy="3844426"/>
              <a:chOff x="250917" y="431906"/>
              <a:chExt cx="1008000" cy="3320890"/>
            </a:xfrm>
          </p:grpSpPr>
          <p:pic>
            <p:nvPicPr>
              <p:cNvPr id="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17" y="431906"/>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917" y="2141832"/>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917" y="1286869"/>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descr="http://www.riken.jp/brict/Ijiri/images/tf2.png"/>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917" y="2996796"/>
                <a:ext cx="1008000" cy="756000"/>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grpSp>
      </p:grpSp>
      <p:grpSp>
        <p:nvGrpSpPr>
          <p:cNvPr id="45" name="グループ化 44"/>
          <p:cNvGrpSpPr/>
          <p:nvPr/>
        </p:nvGrpSpPr>
        <p:grpSpPr>
          <a:xfrm>
            <a:off x="2098424" y="2359470"/>
            <a:ext cx="1797928" cy="4347262"/>
            <a:chOff x="1931061" y="2359470"/>
            <a:chExt cx="1797928" cy="4347262"/>
          </a:xfrm>
        </p:grpSpPr>
        <p:sp>
          <p:nvSpPr>
            <p:cNvPr id="21" name="テキスト ボックス 20"/>
            <p:cNvSpPr txBox="1"/>
            <p:nvPr/>
          </p:nvSpPr>
          <p:spPr>
            <a:xfrm>
              <a:off x="1931061" y="6306622"/>
              <a:ext cx="1797928"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アニメーション</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8" name="Picture 10" descr="C:\Users\takashi\Downloads\FlowerOpening.gif"/>
            <p:cNvPicPr>
              <a:picLocks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2246570"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19" name="Picture 9" descr="C:\Users\takashi\Downloads\ProcDef.gif"/>
            <p:cNvPicPr>
              <a:picLocks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246570" y="3349217"/>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0" name="Picture 2" descr="A Kinematic Approach for Efficient and Robust Simulation of the Cardiac Beating Motion"/>
            <p:cNvPicPr>
              <a:picLocks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246570" y="4338965"/>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grpSp>
      <p:grpSp>
        <p:nvGrpSpPr>
          <p:cNvPr id="44" name="グループ化 43"/>
          <p:cNvGrpSpPr/>
          <p:nvPr/>
        </p:nvGrpSpPr>
        <p:grpSpPr>
          <a:xfrm>
            <a:off x="4146913" y="2359470"/>
            <a:ext cx="1310616" cy="4347262"/>
            <a:chOff x="4025114" y="2359470"/>
            <a:chExt cx="1310616" cy="4347262"/>
          </a:xfrm>
        </p:grpSpPr>
        <p:sp>
          <p:nvSpPr>
            <p:cNvPr id="27" name="テキスト ボックス 26"/>
            <p:cNvSpPr txBox="1"/>
            <p:nvPr/>
          </p:nvSpPr>
          <p:spPr>
            <a:xfrm>
              <a:off x="4025114" y="6306622"/>
              <a:ext cx="1310616"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テクスチャ</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3" name="Picture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6967" y="4338965"/>
              <a:ext cx="1166911" cy="875183"/>
            </a:xfrm>
            <a:prstGeom prst="rect">
              <a:avLst/>
            </a:prstGeom>
            <a:noFill/>
            <a:ln w="6350">
              <a:solidFill>
                <a:schemeClr val="accent1">
                  <a:shade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8" descr="lapped solid texture"/>
            <p:cNvPicPr>
              <a:picLocks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4096967" y="3349217"/>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5" name="Picture 12" descr="element arrangement design"/>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96967"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6" name="図 25"/>
            <p:cNvPicPr>
              <a:picLocks/>
            </p:cNvPicPr>
            <p:nvPr/>
          </p:nvPicPr>
          <p:blipFill>
            <a:blip r:embed="rId13">
              <a:extLst>
                <a:ext uri="{28A0092B-C50C-407E-A947-70E740481C1C}">
                  <a14:useLocalDpi xmlns:a14="http://schemas.microsoft.com/office/drawing/2010/main" val="0"/>
                </a:ext>
              </a:extLst>
            </a:blip>
            <a:stretch>
              <a:fillRect/>
            </a:stretch>
          </p:blipFill>
          <p:spPr>
            <a:xfrm>
              <a:off x="4246761" y="5328713"/>
              <a:ext cx="867323" cy="875183"/>
            </a:xfrm>
            <a:prstGeom prst="rect">
              <a:avLst/>
            </a:prstGeom>
          </p:spPr>
        </p:pic>
      </p:grpSp>
      <p:grpSp>
        <p:nvGrpSpPr>
          <p:cNvPr id="43" name="グループ化 42"/>
          <p:cNvGrpSpPr/>
          <p:nvPr/>
        </p:nvGrpSpPr>
        <p:grpSpPr>
          <a:xfrm>
            <a:off x="5708090" y="2359470"/>
            <a:ext cx="2402335" cy="4347262"/>
            <a:chOff x="5747038" y="2359470"/>
            <a:chExt cx="2402335" cy="4347262"/>
          </a:xfrm>
        </p:grpSpPr>
        <p:sp>
          <p:nvSpPr>
            <p:cNvPr id="35" name="テキスト ボックス 34"/>
            <p:cNvSpPr txBox="1"/>
            <p:nvPr/>
          </p:nvSpPr>
          <p:spPr>
            <a:xfrm>
              <a:off x="6062650" y="6306622"/>
              <a:ext cx="1754648" cy="400110"/>
            </a:xfrm>
            <a:prstGeom prst="rect">
              <a:avLst/>
            </a:prstGeom>
            <a:noFill/>
          </p:spPr>
          <p:txBody>
            <a:bodyPr wrap="none" lIns="0" rtlCol="0">
              <a:spAutoFit/>
            </a:bodyPr>
            <a:lstStyle/>
            <a:p>
              <a:pP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領域分割</a:t>
              </a:r>
              <a:r>
                <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rPr>
                <a:t>&amp;</a:t>
              </a: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応用</a:t>
              </a:r>
              <a:endParaRPr kumimoji="1" lang="ja-JP" altLang="en-US" sz="2000" b="1" spc="-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9" name="Picture 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47038" y="2359470"/>
              <a:ext cx="1166911" cy="875183"/>
            </a:xfrm>
            <a:prstGeom prst="rect">
              <a:avLst/>
            </a:prstGeom>
            <a:noFill/>
            <a:ln w="6350">
              <a:solidFill>
                <a:schemeClr val="accent1">
                  <a:shade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4" descr="http://www.riken.jp/brict/Ijiri/images/BHRBF.png"/>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47038" y="3349217"/>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31" name="Picture 16" descr="http://www.riken.jp/brict/Ijiri/images/votracerthumb.png"/>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47038" y="5328713"/>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32" name="Picture 4" descr="腹腔鏡下手術シミュレータ"/>
            <p:cNvPicPr>
              <a:picLocks noChangeArrowheads="1"/>
            </p:cNvPicPr>
            <p:nvPr/>
          </p:nvPicPr>
          <p:blipFill rotWithShape="1">
            <a:blip r:embed="rId17" cstate="screen">
              <a:extLst>
                <a:ext uri="{28A0092B-C50C-407E-A947-70E740481C1C}">
                  <a14:useLocalDpi xmlns:a14="http://schemas.microsoft.com/office/drawing/2010/main" val="0"/>
                </a:ext>
              </a:extLst>
            </a:blip>
            <a:srcRect/>
            <a:stretch/>
          </p:blipFill>
          <p:spPr bwMode="auto">
            <a:xfrm>
              <a:off x="6982462"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33" name="Picture 5" descr="C:\Users\takashi\Desktop\図1.png"/>
            <p:cNvPicPr>
              <a:picLocks noChangeArrowheads="1"/>
            </p:cNvPicPr>
            <p:nvPr/>
          </p:nvPicPr>
          <p:blipFill rotWithShape="1">
            <a:blip r:embed="rId18">
              <a:extLst>
                <a:ext uri="{28A0092B-C50C-407E-A947-70E740481C1C}">
                  <a14:useLocalDpi xmlns:a14="http://schemas.microsoft.com/office/drawing/2010/main" val="0"/>
                </a:ext>
              </a:extLst>
            </a:blip>
            <a:srcRect/>
            <a:stretch/>
          </p:blipFill>
          <p:spPr bwMode="auto">
            <a:xfrm>
              <a:off x="5747038" y="4338965"/>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34" name="Picture 4" descr="http://takashiijiri.com/images/RoiPainter.png"/>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82462" y="3349217"/>
              <a:ext cx="1166911" cy="8751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グループ化 41"/>
          <p:cNvGrpSpPr/>
          <p:nvPr/>
        </p:nvGrpSpPr>
        <p:grpSpPr>
          <a:xfrm>
            <a:off x="8360987" y="2359470"/>
            <a:ext cx="2395912" cy="4347262"/>
            <a:chOff x="8360987" y="2359470"/>
            <a:chExt cx="2395912" cy="4347262"/>
          </a:xfrm>
        </p:grpSpPr>
        <p:sp>
          <p:nvSpPr>
            <p:cNvPr id="15" name="テキスト ボックス 14"/>
            <p:cNvSpPr txBox="1"/>
            <p:nvPr/>
          </p:nvSpPr>
          <p:spPr>
            <a:xfrm>
              <a:off x="9141703" y="6306622"/>
              <a:ext cx="823302" cy="400110"/>
            </a:xfrm>
            <a:prstGeom prst="rect">
              <a:avLst/>
            </a:prstGeom>
            <a:noFill/>
          </p:spPr>
          <p:txBody>
            <a:bodyPr wrap="none" lIns="0" rtlCol="0">
              <a:spAutoFit/>
            </a:bodyPr>
            <a:lstStyle/>
            <a:p>
              <a:pP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その他</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1" name="図 10"/>
            <p:cNvPicPr>
              <a:picLocks/>
            </p:cNvPicPr>
            <p:nvPr/>
          </p:nvPicPr>
          <p:blipFill>
            <a:blip r:embed="rId20">
              <a:extLst>
                <a:ext uri="{28A0092B-C50C-407E-A947-70E740481C1C}">
                  <a14:useLocalDpi xmlns:a14="http://schemas.microsoft.com/office/drawing/2010/main" val="0"/>
                </a:ext>
              </a:extLst>
            </a:blip>
            <a:stretch>
              <a:fillRect/>
            </a:stretch>
          </p:blipFill>
          <p:spPr>
            <a:xfrm>
              <a:off x="8360987" y="2359470"/>
              <a:ext cx="1166911" cy="875183"/>
            </a:xfrm>
            <a:prstGeom prst="rect">
              <a:avLst/>
            </a:prstGeom>
          </p:spPr>
        </p:pic>
        <p:pic>
          <p:nvPicPr>
            <p:cNvPr id="12" name="図 11"/>
            <p:cNvPicPr>
              <a:picLocks/>
            </p:cNvPicPr>
            <p:nvPr/>
          </p:nvPicPr>
          <p:blipFill rotWithShape="1">
            <a:blip r:embed="rId21">
              <a:extLst>
                <a:ext uri="{28A0092B-C50C-407E-A947-70E740481C1C}">
                  <a14:useLocalDpi xmlns:a14="http://schemas.microsoft.com/office/drawing/2010/main" val="0"/>
                </a:ext>
              </a:extLst>
            </a:blip>
            <a:srcRect/>
            <a:stretch/>
          </p:blipFill>
          <p:spPr>
            <a:xfrm>
              <a:off x="8360987" y="3349217"/>
              <a:ext cx="1166911" cy="875183"/>
            </a:xfrm>
            <a:prstGeom prst="rect">
              <a:avLst/>
            </a:prstGeom>
          </p:spPr>
        </p:pic>
        <p:pic>
          <p:nvPicPr>
            <p:cNvPr id="13" name="Picture 2" descr="\\Bellflower\share\Yuta2012\論文用画像\皇居　変形.jpg"/>
            <p:cNvPicPr>
              <a:picLocks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360987" y="4348615"/>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14" name="図 13" descr="G:\関連研究論文\変形\WS000103kai.jpg"/>
            <p:cNvPicPr>
              <a:picLocks/>
            </p:cNvPicPr>
            <p:nvPr/>
          </p:nvPicPr>
          <p:blipFill rotWithShape="1">
            <a:blip r:embed="rId23" cstate="print">
              <a:extLst/>
            </a:blip>
            <a:srcRect b="16950"/>
            <a:stretch/>
          </p:blipFill>
          <p:spPr bwMode="auto">
            <a:xfrm>
              <a:off x="9589988" y="2359470"/>
              <a:ext cx="1166911" cy="875183"/>
            </a:xfrm>
            <a:prstGeom prst="rect">
              <a:avLst/>
            </a:prstGeom>
            <a:noFill/>
            <a:ln w="9525">
              <a:noFill/>
              <a:miter lim="800000"/>
              <a:headEnd/>
              <a:tailEnd/>
            </a:ln>
          </p:spPr>
        </p:pic>
        <p:pic>
          <p:nvPicPr>
            <p:cNvPr id="39" name="図 38"/>
            <p:cNvPicPr>
              <a:picLocks/>
            </p:cNvPicPr>
            <p:nvPr/>
          </p:nvPicPr>
          <p:blipFill rotWithShape="1">
            <a:blip r:embed="rId24"/>
            <a:srcRect l="27092" t="45449" r="17174" b="8086"/>
            <a:stretch/>
          </p:blipFill>
          <p:spPr>
            <a:xfrm>
              <a:off x="8360987" y="5317889"/>
              <a:ext cx="1166911" cy="875183"/>
            </a:xfrm>
            <a:prstGeom prst="rect">
              <a:avLst/>
            </a:prstGeom>
            <a:solidFill>
              <a:schemeClr val="tx1"/>
            </a:solidFill>
            <a:ln w="41275">
              <a:noFill/>
            </a:ln>
          </p:spPr>
        </p:pic>
      </p:grpSp>
      <p:pic>
        <p:nvPicPr>
          <p:cNvPr id="47" name="Picture 2" descr="http://takashiijiri.com/images/2016hearttouch.png"/>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08382" y="5316975"/>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0376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10937" y="284084"/>
            <a:ext cx="8862060" cy="541020"/>
          </a:xfrm>
        </p:spPr>
        <p:txBody>
          <a:bodyPr vert="horz" lIns="0" tIns="45720" rIns="0" bIns="45720" rtlCol="0" anchor="ctr">
            <a:noAutofit/>
          </a:bodyPr>
          <a:lstStyle/>
          <a:p>
            <a:pPr algn="ctr"/>
            <a:r>
              <a:rPr lang="en-US" altLang="ja-JP" sz="3200" dirty="0"/>
              <a:t>HDRI : HDRI</a:t>
            </a:r>
            <a:r>
              <a:rPr lang="ja-JP" altLang="en-US" sz="3200" dirty="0"/>
              <a:t>とトーンマッピング</a:t>
            </a:r>
          </a:p>
        </p:txBody>
      </p:sp>
      <p:sp>
        <p:nvSpPr>
          <p:cNvPr id="3" name="コンテンツ プレースホルダー 2"/>
          <p:cNvSpPr>
            <a:spLocks noGrp="1"/>
          </p:cNvSpPr>
          <p:nvPr>
            <p:ph idx="1"/>
          </p:nvPr>
        </p:nvSpPr>
        <p:spPr>
          <a:xfrm>
            <a:off x="6494960" y="1302010"/>
            <a:ext cx="4564925" cy="1525305"/>
          </a:xfrm>
        </p:spPr>
        <p:txBody>
          <a:bodyPr vert="horz" lIns="0" tIns="45720" rIns="0" bIns="45720" rtlCol="0">
            <a:noAutofit/>
          </a:bodyPr>
          <a:lstStyle/>
          <a:p>
            <a:pPr marL="0" indent="0">
              <a:spcBef>
                <a:spcPts val="0"/>
              </a:spcBef>
              <a:buNone/>
            </a:pPr>
            <a:r>
              <a:rPr lang="ja-JP" altLang="en-US" sz="2400" dirty="0"/>
              <a:t>黒つぶれ・白飛びがなく</a:t>
            </a:r>
            <a:endParaRPr lang="en-US" altLang="ja-JP" sz="2400" dirty="0"/>
          </a:p>
          <a:p>
            <a:pPr marL="0" indent="0">
              <a:spcBef>
                <a:spcPts val="0"/>
              </a:spcBef>
              <a:buNone/>
            </a:pPr>
            <a:r>
              <a:rPr lang="ja-JP" altLang="en-US" sz="2400" dirty="0"/>
              <a:t>大きな</a:t>
            </a:r>
            <a:r>
              <a:rPr lang="en-US" altLang="ja-JP" sz="2400" dirty="0"/>
              <a:t>/</a:t>
            </a:r>
            <a:r>
              <a:rPr lang="ja-JP" altLang="en-US" sz="2400" dirty="0"/>
              <a:t>小さな値をもつ画像</a:t>
            </a:r>
            <a:endParaRPr lang="en-US" altLang="ja-JP" sz="2400" dirty="0"/>
          </a:p>
          <a:p>
            <a:pPr marL="0" indent="0">
              <a:spcBef>
                <a:spcPts val="0"/>
              </a:spcBef>
              <a:buNone/>
            </a:pPr>
            <a:endParaRPr lang="en-US" altLang="ja-JP" sz="1200" dirty="0"/>
          </a:p>
          <a:p>
            <a:pPr marL="0" indent="0">
              <a:spcBef>
                <a:spcPts val="0"/>
              </a:spcBef>
              <a:buNone/>
            </a:pPr>
            <a:r>
              <a:rPr lang="ja-JP" altLang="en-US" sz="2400" b="1" dirty="0"/>
              <a:t>階調数</a:t>
            </a:r>
            <a:r>
              <a:rPr lang="en-US" altLang="ja-JP" sz="2400" b="1" dirty="0"/>
              <a:t>(RGB</a:t>
            </a:r>
            <a:r>
              <a:rPr lang="ja-JP" altLang="en-US" sz="2400" b="1" dirty="0"/>
              <a:t>毎</a:t>
            </a:r>
            <a:r>
              <a:rPr lang="en-US" altLang="ja-JP" sz="2400" b="1" dirty="0"/>
              <a:t>)</a:t>
            </a:r>
            <a:r>
              <a:rPr lang="ja-JP" altLang="en-US" sz="2400" b="1" dirty="0"/>
              <a:t> </a:t>
            </a:r>
            <a:r>
              <a:rPr lang="en-US" altLang="ja-JP" sz="2400" dirty="0"/>
              <a:t>: 16bit</a:t>
            </a:r>
            <a:r>
              <a:rPr lang="ja-JP" altLang="en-US" sz="2400" dirty="0"/>
              <a:t>　</a:t>
            </a:r>
            <a:endParaRPr lang="en-US" altLang="ja-JP" sz="2400" dirty="0"/>
          </a:p>
          <a:p>
            <a:pPr marL="0" indent="0">
              <a:spcBef>
                <a:spcPts val="0"/>
              </a:spcBef>
              <a:buNone/>
            </a:pPr>
            <a:r>
              <a:rPr lang="ja-JP" altLang="en-US" sz="2400" dirty="0"/>
              <a:t>輝度値の幅 </a:t>
            </a:r>
            <a:r>
              <a:rPr lang="en-US" altLang="ja-JP" sz="2400" dirty="0"/>
              <a:t>: [10</a:t>
            </a:r>
            <a:r>
              <a:rPr lang="en-US" altLang="ja-JP" sz="2400" baseline="30000" dirty="0"/>
              <a:t>-1</a:t>
            </a:r>
            <a:r>
              <a:rPr lang="en-US" altLang="ja-JP" sz="2400" dirty="0"/>
              <a:t>, 10</a:t>
            </a:r>
            <a:r>
              <a:rPr lang="en-US" altLang="ja-JP" sz="2400" baseline="30000" dirty="0"/>
              <a:t>4</a:t>
            </a:r>
            <a:r>
              <a:rPr lang="en-US" altLang="ja-JP" sz="2400" dirty="0"/>
              <a:t>]</a:t>
            </a:r>
            <a:endParaRPr lang="en-US" altLang="ja-JP" sz="2000" dirty="0"/>
          </a:p>
          <a:p>
            <a:pPr marL="0" indent="0">
              <a:spcBef>
                <a:spcPts val="0"/>
              </a:spcBef>
              <a:buNone/>
            </a:pPr>
            <a:endParaRPr lang="en-US" altLang="ja-JP" sz="2400" baseline="30000" dirty="0"/>
          </a:p>
          <a:p>
            <a:pPr marL="0" indent="0">
              <a:spcBef>
                <a:spcPts val="0"/>
              </a:spcBef>
              <a:buNone/>
            </a:pPr>
            <a:endParaRPr lang="en-US" altLang="ja-JP" sz="2400" dirty="0"/>
          </a:p>
        </p:txBody>
      </p:sp>
      <p:pic>
        <p:nvPicPr>
          <p:cNvPr id="4"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628"/>
          <a:stretch/>
        </p:blipFill>
        <p:spPr bwMode="auto">
          <a:xfrm>
            <a:off x="3709547" y="1235537"/>
            <a:ext cx="2699232" cy="1658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コンテンツ プレースホルダー 2"/>
          <p:cNvSpPr txBox="1">
            <a:spLocks/>
          </p:cNvSpPr>
          <p:nvPr/>
        </p:nvSpPr>
        <p:spPr>
          <a:xfrm>
            <a:off x="1997569" y="1723395"/>
            <a:ext cx="1489728" cy="682535"/>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r">
              <a:buNone/>
            </a:pPr>
            <a:r>
              <a:rPr lang="en-US" altLang="ja-JP" sz="40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HDRI</a:t>
            </a:r>
          </a:p>
        </p:txBody>
      </p:sp>
      <p:sp>
        <p:nvSpPr>
          <p:cNvPr id="6" name="コンテンツ プレースホルダー 2"/>
          <p:cNvSpPr txBox="1">
            <a:spLocks/>
          </p:cNvSpPr>
          <p:nvPr/>
        </p:nvSpPr>
        <p:spPr>
          <a:xfrm>
            <a:off x="6494962" y="5343944"/>
            <a:ext cx="5058409" cy="822362"/>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液晶モニタ・プロジェクタ等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階調数</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毎</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8bit [0,255]</a:t>
            </a:r>
          </a:p>
        </p:txBody>
      </p:sp>
      <p:sp>
        <p:nvSpPr>
          <p:cNvPr id="9" name="コンテンツ プレースホルダー 2"/>
          <p:cNvSpPr txBox="1">
            <a:spLocks/>
          </p:cNvSpPr>
          <p:nvPr/>
        </p:nvSpPr>
        <p:spPr>
          <a:xfrm>
            <a:off x="1583691" y="5218650"/>
            <a:ext cx="1903607" cy="1072953"/>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r">
              <a:spcBef>
                <a:spcPts val="0"/>
              </a:spcBef>
              <a:buNone/>
            </a:pP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表示</a:t>
            </a:r>
            <a:endParaRPr lang="en-US" altLang="ja-JP" sz="36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r">
              <a:spcBef>
                <a:spcPts val="0"/>
              </a:spcBef>
              <a:buNone/>
            </a:pP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デバイス</a:t>
            </a:r>
            <a:endParaRPr lang="en-US" altLang="ja-JP" sz="36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 name="グループ化 9"/>
          <p:cNvGrpSpPr/>
          <p:nvPr/>
        </p:nvGrpSpPr>
        <p:grpSpPr>
          <a:xfrm>
            <a:off x="3880998" y="3481828"/>
            <a:ext cx="6154543" cy="843658"/>
            <a:chOff x="2356997" y="3481827"/>
            <a:chExt cx="6154543" cy="843658"/>
          </a:xfrm>
        </p:grpSpPr>
        <p:sp>
          <p:nvSpPr>
            <p:cNvPr id="8" name="右矢印 7"/>
            <p:cNvSpPr/>
            <p:nvPr/>
          </p:nvSpPr>
          <p:spPr>
            <a:xfrm rot="5400000">
              <a:off x="2460082" y="3465615"/>
              <a:ext cx="685804" cy="891973"/>
            </a:xfrm>
            <a:prstGeom prst="rightArrow">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コンテンツ プレースホルダー 2"/>
            <p:cNvSpPr txBox="1">
              <a:spLocks/>
            </p:cNvSpPr>
            <p:nvPr/>
          </p:nvSpPr>
          <p:spPr>
            <a:xfrm>
              <a:off x="3320704" y="3481827"/>
              <a:ext cx="5190836" cy="843658"/>
            </a:xfrm>
            <a:prstGeom prst="rect">
              <a:avLst/>
            </a:prstGeom>
          </p:spPr>
          <p:txBody>
            <a:bodyPr vert="horz" lIns="0" tIns="45720" rIns="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表示のため階調数を落とす処理が必要</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トーンマッピング</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pic>
        <p:nvPicPr>
          <p:cNvPr id="5126" name="Picture 6" descr="J:\DCIM\Camera\IMG_20140717_17490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674" t="11706" r="23721" b="16356"/>
          <a:stretch/>
        </p:blipFill>
        <p:spPr bwMode="auto">
          <a:xfrm>
            <a:off x="3709547" y="4899008"/>
            <a:ext cx="2699232" cy="1712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82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5323" y="255332"/>
            <a:ext cx="8333161" cy="576064"/>
          </a:xfrm>
        </p:spPr>
        <p:txBody>
          <a:bodyPr>
            <a:noAutofit/>
          </a:bodyPr>
          <a:lstStyle/>
          <a:p>
            <a:pPr algn="l"/>
            <a:r>
              <a:rPr lang="en-US" altLang="ja-JP" sz="3600" dirty="0"/>
              <a:t>HDRI</a:t>
            </a:r>
            <a:r>
              <a:rPr lang="ja-JP" altLang="en-US" sz="3600" dirty="0"/>
              <a:t>の取得</a:t>
            </a:r>
          </a:p>
        </p:txBody>
      </p:sp>
      <p:sp>
        <p:nvSpPr>
          <p:cNvPr id="3" name="コンテンツ プレースホルダー 2"/>
          <p:cNvSpPr>
            <a:spLocks noGrp="1"/>
          </p:cNvSpPr>
          <p:nvPr>
            <p:ph idx="1"/>
          </p:nvPr>
        </p:nvSpPr>
        <p:spPr>
          <a:xfrm>
            <a:off x="905323" y="1073746"/>
            <a:ext cx="8766774" cy="1071661"/>
          </a:xfrm>
        </p:spPr>
        <p:txBody>
          <a:bodyPr>
            <a:noAutofit/>
          </a:bodyPr>
          <a:lstStyle/>
          <a:p>
            <a:pPr marL="0" indent="0">
              <a:buNone/>
            </a:pPr>
            <a:r>
              <a:rPr lang="ja-JP" altLang="en-US" b="1" dirty="0"/>
              <a:t>最小輝度値と最大輝度値の幅の広い画像</a:t>
            </a:r>
            <a:endParaRPr lang="en-US" altLang="ja-JP" dirty="0"/>
          </a:p>
          <a:p>
            <a:pPr marL="0" indent="0">
              <a:spcBef>
                <a:spcPts val="0"/>
              </a:spcBef>
              <a:buNone/>
            </a:pPr>
            <a:r>
              <a:rPr lang="ja-JP" altLang="en-US" dirty="0"/>
              <a:t>露光を変えた写真の撮影から合成できる</a:t>
            </a:r>
            <a:endParaRPr lang="en-US" altLang="ja-JP"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677" y="3241779"/>
            <a:ext cx="1934760" cy="13425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5" name="テキスト ボックス 54"/>
          <p:cNvSpPr txBox="1"/>
          <p:nvPr/>
        </p:nvSpPr>
        <p:spPr>
          <a:xfrm>
            <a:off x="942321" y="2855245"/>
            <a:ext cx="1903085" cy="400110"/>
          </a:xfrm>
          <a:prstGeom prst="rect">
            <a:avLst/>
          </a:prstGeom>
          <a:noFill/>
        </p:spPr>
        <p:txBody>
          <a:bodyPr wrap="none" rtlCol="0">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露光大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[0,255]</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5506" y="3236408"/>
            <a:ext cx="1941892" cy="13479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2472" y="3231243"/>
            <a:ext cx="1957386" cy="135312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0" name="テキスト ボックス 69"/>
          <p:cNvSpPr txBox="1"/>
          <p:nvPr/>
        </p:nvSpPr>
        <p:spPr>
          <a:xfrm>
            <a:off x="3354516" y="2795611"/>
            <a:ext cx="1903085" cy="400110"/>
          </a:xfrm>
          <a:prstGeom prst="rect">
            <a:avLst/>
          </a:prstGeom>
          <a:noFill/>
        </p:spPr>
        <p:txBody>
          <a:bodyPr wrap="none" rtlCol="0">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露光中</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[0,255]</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テキスト ボックス 131"/>
          <p:cNvSpPr txBox="1"/>
          <p:nvPr/>
        </p:nvSpPr>
        <p:spPr>
          <a:xfrm>
            <a:off x="5589681" y="2845306"/>
            <a:ext cx="1903085" cy="400110"/>
          </a:xfrm>
          <a:prstGeom prst="rect">
            <a:avLst/>
          </a:prstGeom>
          <a:noFill/>
        </p:spPr>
        <p:txBody>
          <a:bodyPr wrap="none" rtlCol="0">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露光小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[0,255]</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7981716" y="1405849"/>
            <a:ext cx="4112349" cy="4349098"/>
            <a:chOff x="6457715" y="1405848"/>
            <a:chExt cx="4112349" cy="4349098"/>
          </a:xfrm>
        </p:grpSpPr>
        <p:sp>
          <p:nvSpPr>
            <p:cNvPr id="138" name="テキスト ボックス 137"/>
            <p:cNvSpPr txBox="1"/>
            <p:nvPr/>
          </p:nvSpPr>
          <p:spPr>
            <a:xfrm>
              <a:off x="7555118" y="4636691"/>
              <a:ext cx="3014946" cy="1118255"/>
            </a:xfrm>
            <a:prstGeom prst="rect">
              <a:avLst/>
            </a:prstGeom>
            <a:noFill/>
          </p:spPr>
          <p:txBody>
            <a:bodyPr wrap="square" rtlCol="0">
              <a:spAutoFit/>
            </a:bodyPr>
            <a:lstStyle/>
            <a:p>
              <a:pPr algn="r">
                <a:lnSpc>
                  <a:spcPts val="2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階調数の大きい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lnSpc>
                  <a:spcPts val="2000"/>
                </a:lnSpc>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ファイルで保存する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lnSpc>
                  <a:spcPts val="2000"/>
                </a:lnSpc>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hdr</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32bit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階調</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lnSpc>
                  <a:spcPts val="2000"/>
                </a:lnSpc>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exr</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48bit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階調</a:t>
              </a:r>
              <a:endPar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 name="グループ化 3"/>
            <p:cNvGrpSpPr/>
            <p:nvPr/>
          </p:nvGrpSpPr>
          <p:grpSpPr>
            <a:xfrm>
              <a:off x="6457715" y="1405848"/>
              <a:ext cx="4066257" cy="3178779"/>
              <a:chOff x="6457715" y="1405848"/>
              <a:chExt cx="4066257" cy="3178779"/>
            </a:xfrm>
          </p:grpSpPr>
          <p:sp>
            <p:nvSpPr>
              <p:cNvPr id="136" name="テキスト ボックス 135"/>
              <p:cNvSpPr txBox="1"/>
              <p:nvPr/>
            </p:nvSpPr>
            <p:spPr>
              <a:xfrm>
                <a:off x="7414630" y="1405848"/>
                <a:ext cx="2302233" cy="523220"/>
              </a:xfrm>
              <a:prstGeom prst="rect">
                <a:avLst/>
              </a:prstGeom>
              <a:noFill/>
            </p:spPr>
            <p:txBody>
              <a:bodyPr wrap="none" rtlCol="0">
                <a:spAutoFit/>
              </a:bodyPr>
              <a:lstStyle/>
              <a:p>
                <a:pPr algn="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HDRI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8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5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57715" y="1880275"/>
                <a:ext cx="4066257" cy="2704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11" name="グループ化 10"/>
          <p:cNvGrpSpPr/>
          <p:nvPr/>
        </p:nvGrpSpPr>
        <p:grpSpPr>
          <a:xfrm>
            <a:off x="1998057" y="4584370"/>
            <a:ext cx="3423823" cy="1192213"/>
            <a:chOff x="474057" y="4584370"/>
            <a:chExt cx="3423823" cy="1192213"/>
          </a:xfrm>
        </p:grpSpPr>
        <p:cxnSp>
          <p:nvCxnSpPr>
            <p:cNvPr id="106" name="直線矢印コネクタ 105"/>
            <p:cNvCxnSpPr>
              <a:stCxn id="1026" idx="2"/>
              <a:endCxn id="43" idx="1"/>
            </p:cNvCxnSpPr>
            <p:nvPr/>
          </p:nvCxnSpPr>
          <p:spPr>
            <a:xfrm>
              <a:off x="474057" y="4584370"/>
              <a:ext cx="2653289" cy="979275"/>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3" name="左右矢印 42"/>
            <p:cNvSpPr/>
            <p:nvPr/>
          </p:nvSpPr>
          <p:spPr>
            <a:xfrm>
              <a:off x="2356812" y="5492665"/>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2" name="グループ化 11"/>
          <p:cNvGrpSpPr/>
          <p:nvPr/>
        </p:nvGrpSpPr>
        <p:grpSpPr>
          <a:xfrm>
            <a:off x="4261165" y="4584370"/>
            <a:ext cx="2132451" cy="955013"/>
            <a:chOff x="2737165" y="4584370"/>
            <a:chExt cx="2132451" cy="955013"/>
          </a:xfrm>
        </p:grpSpPr>
        <p:cxnSp>
          <p:nvCxnSpPr>
            <p:cNvPr id="108" name="直線矢印コネクタ 107"/>
            <p:cNvCxnSpPr>
              <a:stCxn id="1027" idx="2"/>
              <a:endCxn id="45" idx="1"/>
            </p:cNvCxnSpPr>
            <p:nvPr/>
          </p:nvCxnSpPr>
          <p:spPr>
            <a:xfrm>
              <a:off x="2737165" y="4584370"/>
              <a:ext cx="1361917" cy="742075"/>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5" name="左右矢印 44"/>
            <p:cNvSpPr/>
            <p:nvPr/>
          </p:nvSpPr>
          <p:spPr>
            <a:xfrm>
              <a:off x="3328548" y="5255465"/>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 name="グループ化 13"/>
          <p:cNvGrpSpPr/>
          <p:nvPr/>
        </p:nvGrpSpPr>
        <p:grpSpPr>
          <a:xfrm>
            <a:off x="5633316" y="4584370"/>
            <a:ext cx="1541068" cy="721407"/>
            <a:chOff x="4109316" y="4584370"/>
            <a:chExt cx="1541068" cy="721407"/>
          </a:xfrm>
        </p:grpSpPr>
        <p:cxnSp>
          <p:nvCxnSpPr>
            <p:cNvPr id="105" name="直線矢印コネクタ 104"/>
            <p:cNvCxnSpPr>
              <a:stCxn id="1028" idx="2"/>
              <a:endCxn id="46" idx="1"/>
            </p:cNvCxnSpPr>
            <p:nvPr/>
          </p:nvCxnSpPr>
          <p:spPr>
            <a:xfrm flipH="1">
              <a:off x="4879850" y="4584370"/>
              <a:ext cx="72602" cy="508469"/>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6" name="左右矢印 45"/>
            <p:cNvSpPr/>
            <p:nvPr/>
          </p:nvSpPr>
          <p:spPr>
            <a:xfrm>
              <a:off x="4109316" y="5021859"/>
              <a:ext cx="1541068" cy="283918"/>
            </a:xfrm>
            <a:prstGeom prst="leftRightArrow">
              <a:avLst>
                <a:gd name="adj1" fmla="val 50000"/>
                <a:gd name="adj2" fmla="val 63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6" name="グループ化 15"/>
          <p:cNvGrpSpPr/>
          <p:nvPr/>
        </p:nvGrpSpPr>
        <p:grpSpPr>
          <a:xfrm>
            <a:off x="3884284" y="4592097"/>
            <a:ext cx="4084059" cy="1013398"/>
            <a:chOff x="2360284" y="4592096"/>
            <a:chExt cx="4084059" cy="1013398"/>
          </a:xfrm>
        </p:grpSpPr>
        <p:cxnSp>
          <p:nvCxnSpPr>
            <p:cNvPr id="128" name="直線矢印コネクタ 127"/>
            <p:cNvCxnSpPr/>
            <p:nvPr/>
          </p:nvCxnSpPr>
          <p:spPr>
            <a:xfrm flipV="1">
              <a:off x="4954553" y="4592096"/>
              <a:ext cx="1489790" cy="81421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左右矢印 48"/>
            <p:cNvSpPr/>
            <p:nvPr/>
          </p:nvSpPr>
          <p:spPr>
            <a:xfrm>
              <a:off x="2360284" y="5321576"/>
              <a:ext cx="3290099" cy="283918"/>
            </a:xfrm>
            <a:prstGeom prst="leftRightArrow">
              <a:avLst>
                <a:gd name="adj1" fmla="val 50000"/>
                <a:gd name="adj2" fmla="val 63889"/>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6" name="グループ化 55"/>
          <p:cNvGrpSpPr/>
          <p:nvPr/>
        </p:nvGrpSpPr>
        <p:grpSpPr>
          <a:xfrm>
            <a:off x="1879024" y="5738220"/>
            <a:ext cx="8486775" cy="423862"/>
            <a:chOff x="285750" y="3657999"/>
            <a:chExt cx="8486775" cy="423862"/>
          </a:xfrm>
        </p:grpSpPr>
        <p:sp>
          <p:nvSpPr>
            <p:cNvPr id="57" name="右矢印 56"/>
            <p:cNvSpPr/>
            <p:nvPr/>
          </p:nvSpPr>
          <p:spPr>
            <a:xfrm>
              <a:off x="285750" y="3672286"/>
              <a:ext cx="8486775" cy="409575"/>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0" name="直線コネクタ 89"/>
            <p:cNvCxnSpPr/>
            <p:nvPr/>
          </p:nvCxnSpPr>
          <p:spPr>
            <a:xfrm flipH="1" flipV="1">
              <a:off x="4885280"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flipV="1">
              <a:off x="411736"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1563765"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flipV="1">
              <a:off x="2715794"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flipH="1" flipV="1">
              <a:off x="3805306"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flipH="1" flipV="1">
              <a:off x="5984330"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flipV="1">
              <a:off x="7073842"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flipV="1">
              <a:off x="8163353" y="3657999"/>
              <a:ext cx="4762" cy="3381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4" name="テキスト ボックス 93"/>
          <p:cNvSpPr txBox="1"/>
          <p:nvPr/>
        </p:nvSpPr>
        <p:spPr>
          <a:xfrm>
            <a:off x="1826684" y="6035660"/>
            <a:ext cx="369332" cy="861774"/>
          </a:xfrm>
          <a:prstGeom prst="rect">
            <a:avLst/>
          </a:prstGeom>
          <a:noFill/>
        </p:spPr>
        <p:txBody>
          <a:bodyPr vert="eaVert" wrap="non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曇りの夜空</a:t>
            </a:r>
          </a:p>
        </p:txBody>
      </p:sp>
      <p:sp>
        <p:nvSpPr>
          <p:cNvPr id="95" name="テキスト ボックス 94"/>
          <p:cNvSpPr txBox="1"/>
          <p:nvPr/>
        </p:nvSpPr>
        <p:spPr>
          <a:xfrm>
            <a:off x="2542310"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夜空</a:t>
            </a:r>
          </a:p>
        </p:txBody>
      </p:sp>
      <p:sp>
        <p:nvSpPr>
          <p:cNvPr id="96" name="テキスト ボックス 95"/>
          <p:cNvSpPr txBox="1"/>
          <p:nvPr/>
        </p:nvSpPr>
        <p:spPr>
          <a:xfrm>
            <a:off x="3512129"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月夜</a:t>
            </a:r>
          </a:p>
        </p:txBody>
      </p:sp>
      <p:sp>
        <p:nvSpPr>
          <p:cNvPr id="98" name="テキスト ボックス 97"/>
          <p:cNvSpPr txBox="1"/>
          <p:nvPr/>
        </p:nvSpPr>
        <p:spPr>
          <a:xfrm>
            <a:off x="4662057"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屋内</a:t>
            </a:r>
          </a:p>
        </p:txBody>
      </p:sp>
      <p:sp>
        <p:nvSpPr>
          <p:cNvPr id="99" name="テキスト ボックス 98"/>
          <p:cNvSpPr txBox="1"/>
          <p:nvPr/>
        </p:nvSpPr>
        <p:spPr>
          <a:xfrm>
            <a:off x="5770421" y="6056442"/>
            <a:ext cx="461665" cy="553998"/>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液晶</a:t>
            </a:r>
          </a:p>
        </p:txBody>
      </p:sp>
      <p:sp>
        <p:nvSpPr>
          <p:cNvPr id="100" name="テキスト ボックス 99"/>
          <p:cNvSpPr txBox="1"/>
          <p:nvPr/>
        </p:nvSpPr>
        <p:spPr>
          <a:xfrm>
            <a:off x="6283039"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蛍光灯</a:t>
            </a:r>
          </a:p>
        </p:txBody>
      </p:sp>
      <p:sp>
        <p:nvSpPr>
          <p:cNvPr id="101" name="テキスト ボックス 100"/>
          <p:cNvSpPr txBox="1"/>
          <p:nvPr/>
        </p:nvSpPr>
        <p:spPr>
          <a:xfrm>
            <a:off x="6864930" y="6056442"/>
            <a:ext cx="461665" cy="784830"/>
          </a:xfrm>
          <a:prstGeom prst="rect">
            <a:avLst/>
          </a:prstGeom>
          <a:noFill/>
        </p:spPr>
        <p:txBody>
          <a:bodyPr vert="eaVert"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白熱灯</a:t>
            </a:r>
          </a:p>
        </p:txBody>
      </p:sp>
      <p:sp>
        <p:nvSpPr>
          <p:cNvPr id="51" name="テキスト ボックス 50"/>
          <p:cNvSpPr txBox="1"/>
          <p:nvPr/>
        </p:nvSpPr>
        <p:spPr>
          <a:xfrm>
            <a:off x="8254172" y="6581001"/>
            <a:ext cx="3837344" cy="276999"/>
          </a:xfrm>
          <a:prstGeom prst="rect">
            <a:avLst/>
          </a:prstGeom>
          <a:noFill/>
        </p:spPr>
        <p:txBody>
          <a:bodyPr wrap="square" rtlCol="0">
            <a:spAutoFit/>
          </a:bodyPr>
          <a:lstStyle/>
          <a:p>
            <a:pPr algn="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図の出典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Durand &amp; Dorsey SIGGRAPH 2002]</a:t>
            </a:r>
          </a:p>
        </p:txBody>
      </p:sp>
    </p:spTree>
    <p:extLst>
      <p:ext uri="{BB962C8B-B14F-4D97-AF65-F5344CB8AC3E}">
        <p14:creationId xmlns:p14="http://schemas.microsoft.com/office/powerpoint/2010/main" val="234999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5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10" presetClass="exit" presetSubtype="0" fill="hold" nodeType="withEffect">
                                  <p:stCondLst>
                                    <p:cond delay="0"/>
                                  </p:stCondLst>
                                  <p:childTnLst>
                                    <p:animEffect transition="out" filter="fade">
                                      <p:cBhvr>
                                        <p:cTn id="24" dur="250"/>
                                        <p:tgtEl>
                                          <p:spTgt spid="11"/>
                                        </p:tgtEl>
                                      </p:cBhvr>
                                    </p:animEffect>
                                    <p:set>
                                      <p:cBhvr>
                                        <p:cTn id="25" dur="1" fill="hold">
                                          <p:stCondLst>
                                            <p:cond delay="249"/>
                                          </p:stCondLst>
                                        </p:cTn>
                                        <p:tgtEl>
                                          <p:spTgt spid="11"/>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50"/>
                                        <p:tgtEl>
                                          <p:spTgt spid="12"/>
                                        </p:tgtEl>
                                      </p:cBhvr>
                                    </p:animEffect>
                                    <p:set>
                                      <p:cBhvr>
                                        <p:cTn id="28" dur="1" fill="hold">
                                          <p:stCondLst>
                                            <p:cond delay="249"/>
                                          </p:stCondLst>
                                        </p:cTn>
                                        <p:tgtEl>
                                          <p:spTgt spid="1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14"/>
                                        </p:tgtEl>
                                      </p:cBhvr>
                                    </p:animEffect>
                                    <p:set>
                                      <p:cBhvr>
                                        <p:cTn id="31" dur="1" fill="hold">
                                          <p:stCondLst>
                                            <p:cond delay="249"/>
                                          </p:stCondLst>
                                        </p:cTn>
                                        <p:tgtEl>
                                          <p:spTgt spid="14"/>
                                        </p:tgtEl>
                                        <p:attrNameLst>
                                          <p:attrName>style.visibility</p:attrName>
                                        </p:attrNameLst>
                                      </p:cBhvr>
                                      <p:to>
                                        <p:strVal val="hidden"/>
                                      </p:to>
                                    </p:set>
                                  </p:childTnLst>
                                </p:cTn>
                              </p:par>
                            </p:childTnLst>
                          </p:cTn>
                        </p:par>
                        <p:par>
                          <p:cTn id="32" fill="hold">
                            <p:stCondLst>
                              <p:cond delay="25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335169" y="1429659"/>
            <a:ext cx="8752262" cy="903512"/>
          </a:xfrm>
        </p:spPr>
        <p:txBody>
          <a:bodyPr>
            <a:noAutofit/>
          </a:bodyPr>
          <a:lstStyle/>
          <a:p>
            <a:pPr marL="0" indent="0">
              <a:buNone/>
            </a:pPr>
            <a:r>
              <a:rPr lang="ja-JP" altLang="en-US" sz="2400" dirty="0"/>
              <a:t>露光時間が可変のカメラ </a:t>
            </a:r>
            <a:r>
              <a:rPr lang="en-US" altLang="ja-JP" sz="2400" dirty="0"/>
              <a:t> -  NIKON D7000 </a:t>
            </a:r>
          </a:p>
          <a:p>
            <a:pPr marL="0" indent="0">
              <a:buNone/>
            </a:pPr>
            <a:r>
              <a:rPr lang="en-US" altLang="ja-JP" sz="2400" dirty="0"/>
              <a:t>HDRI</a:t>
            </a:r>
            <a:r>
              <a:rPr lang="ja-JP" altLang="en-US" sz="2400" dirty="0"/>
              <a:t>合成ソフト            </a:t>
            </a:r>
            <a:r>
              <a:rPr lang="en-US" altLang="ja-JP" sz="2400" dirty="0"/>
              <a:t>-  Luminance HDR</a:t>
            </a:r>
            <a:r>
              <a:rPr lang="ja-JP" altLang="en-US" sz="2400" dirty="0"/>
              <a:t> （</a:t>
            </a:r>
            <a:r>
              <a:rPr lang="en-US" altLang="ja-JP" sz="2400" dirty="0" err="1"/>
              <a:t>ver</a:t>
            </a:r>
            <a:r>
              <a:rPr lang="en-US" altLang="ja-JP" sz="2400" dirty="0"/>
              <a:t> 2.3.1</a:t>
            </a:r>
            <a:r>
              <a:rPr lang="ja-JP" altLang="en-US" sz="2400" dirty="0"/>
              <a:t>）</a:t>
            </a:r>
            <a:endParaRPr lang="en-US" altLang="ja-JP" sz="2400" dirty="0"/>
          </a:p>
        </p:txBody>
      </p:sp>
      <p:pic>
        <p:nvPicPr>
          <p:cNvPr id="2056"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15277" r="12778"/>
          <a:stretch/>
        </p:blipFill>
        <p:spPr bwMode="auto">
          <a:xfrm>
            <a:off x="6771979" y="3544936"/>
            <a:ext cx="3563723" cy="53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グループ化 13"/>
          <p:cNvGrpSpPr/>
          <p:nvPr/>
        </p:nvGrpSpPr>
        <p:grpSpPr>
          <a:xfrm>
            <a:off x="1043467" y="3532236"/>
            <a:ext cx="4094582" cy="3411489"/>
            <a:chOff x="309034" y="3435350"/>
            <a:chExt cx="3614429" cy="3011439"/>
          </a:xfrm>
        </p:grpSpPr>
        <p:grpSp>
          <p:nvGrpSpPr>
            <p:cNvPr id="7" name="グループ化 6"/>
            <p:cNvGrpSpPr/>
            <p:nvPr/>
          </p:nvGrpSpPr>
          <p:grpSpPr>
            <a:xfrm>
              <a:off x="309034" y="3435350"/>
              <a:ext cx="1702020" cy="1496964"/>
              <a:chOff x="644526" y="3022600"/>
              <a:chExt cx="1702020" cy="1496964"/>
            </a:xfrm>
          </p:grpSpPr>
          <p:pic>
            <p:nvPicPr>
              <p:cNvPr id="2052" name="Picture 4" descr="C:\Users\takashi\Desktop\hdrTest\DSC_065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526" y="30226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4" name="テキスト ボックス 63"/>
              <p:cNvSpPr txBox="1"/>
              <p:nvPr/>
            </p:nvSpPr>
            <p:spPr>
              <a:xfrm>
                <a:off x="834137" y="4119454"/>
                <a:ext cx="1191352"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1/500</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 name="グループ化 8"/>
            <p:cNvGrpSpPr/>
            <p:nvPr/>
          </p:nvGrpSpPr>
          <p:grpSpPr>
            <a:xfrm>
              <a:off x="309034" y="4959350"/>
              <a:ext cx="1702020" cy="1487439"/>
              <a:chOff x="2608793" y="2971800"/>
              <a:chExt cx="1702020" cy="1487439"/>
            </a:xfrm>
          </p:grpSpPr>
          <p:pic>
            <p:nvPicPr>
              <p:cNvPr id="2053" name="Picture 5" descr="C:\Users\takashi\Desktop\hdrTest\DSC_0655.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08793" y="29718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5" name="テキスト ボックス 64"/>
              <p:cNvSpPr txBox="1"/>
              <p:nvPr/>
            </p:nvSpPr>
            <p:spPr>
              <a:xfrm>
                <a:off x="2892179" y="4059129"/>
                <a:ext cx="1032655"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1/60</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 name="グループ化 9"/>
            <p:cNvGrpSpPr/>
            <p:nvPr/>
          </p:nvGrpSpPr>
          <p:grpSpPr>
            <a:xfrm>
              <a:off x="2221443" y="3448050"/>
              <a:ext cx="1702020" cy="1496964"/>
              <a:chOff x="4687360" y="3022600"/>
              <a:chExt cx="1702020" cy="1496964"/>
            </a:xfrm>
          </p:grpSpPr>
          <p:pic>
            <p:nvPicPr>
              <p:cNvPr id="2055" name="Picture 7" descr="C:\Users\takashi\Desktop\hdrTest\DSC_06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87360" y="30226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6" name="テキスト ボックス 65"/>
              <p:cNvSpPr txBox="1"/>
              <p:nvPr/>
            </p:nvSpPr>
            <p:spPr>
              <a:xfrm>
                <a:off x="5071896" y="4119454"/>
                <a:ext cx="866584"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1/4</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2" name="グループ化 11"/>
            <p:cNvGrpSpPr/>
            <p:nvPr/>
          </p:nvGrpSpPr>
          <p:grpSpPr>
            <a:xfrm>
              <a:off x="2221443" y="4953000"/>
              <a:ext cx="1702020" cy="1487439"/>
              <a:chOff x="6651626" y="2971800"/>
              <a:chExt cx="1702020" cy="1487439"/>
            </a:xfrm>
          </p:grpSpPr>
          <p:pic>
            <p:nvPicPr>
              <p:cNvPr id="4" name="Picture 2" descr="C:\Users\takashi\Desktop\hdrTest\DSC_066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51626" y="2971800"/>
                <a:ext cx="1702020" cy="1127125"/>
              </a:xfrm>
              <a:prstGeom prst="rect">
                <a:avLst/>
              </a:prstGeom>
              <a:noFill/>
              <a:extLst>
                <a:ext uri="{909E8E84-426E-40DD-AFC4-6F175D3DCCD1}">
                  <a14:hiddenFill xmlns:a14="http://schemas.microsoft.com/office/drawing/2010/main">
                    <a:solidFill>
                      <a:srgbClr val="FFFFFF"/>
                    </a:solidFill>
                  </a14:hiddenFill>
                </a:ext>
              </a:extLst>
            </p:spPr>
          </p:pic>
          <p:sp>
            <p:nvSpPr>
              <p:cNvPr id="68" name="テキスト ボックス 67"/>
              <p:cNvSpPr txBox="1"/>
              <p:nvPr/>
            </p:nvSpPr>
            <p:spPr>
              <a:xfrm>
                <a:off x="7188287" y="4059129"/>
                <a:ext cx="599844" cy="400110"/>
              </a:xfrm>
              <a:prstGeom prst="rect">
                <a:avLst/>
              </a:prstGeom>
              <a:noFill/>
            </p:spPr>
            <p:txBody>
              <a:bodyPr wrap="none" rtlCol="0">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秒</a:t>
                </a:r>
                <a:endParaRPr lang="en-US" altLang="ja-JP" sz="20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6" name="テキスト ボックス 5"/>
          <p:cNvSpPr txBox="1"/>
          <p:nvPr/>
        </p:nvSpPr>
        <p:spPr>
          <a:xfrm>
            <a:off x="1243497" y="3050460"/>
            <a:ext cx="3719199" cy="461665"/>
          </a:xfrm>
          <a:prstGeom prst="rect">
            <a:avLst/>
          </a:prstGeom>
          <a:noFill/>
        </p:spPr>
        <p:txBody>
          <a:bodyPr wrap="square" rtlCol="0">
            <a:spAutoFit/>
          </a:bodyPr>
          <a:lstStyle/>
          <a:p>
            <a:pPr marL="0" lvl="1"/>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露光時間を変え撮影</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テキスト ボックス 98"/>
          <p:cNvSpPr txBox="1"/>
          <p:nvPr/>
        </p:nvSpPr>
        <p:spPr>
          <a:xfrm>
            <a:off x="6695780" y="3050460"/>
            <a:ext cx="4001248" cy="461665"/>
          </a:xfrm>
          <a:prstGeom prst="rect">
            <a:avLst/>
          </a:prstGeom>
          <a:noFill/>
        </p:spPr>
        <p:txBody>
          <a:bodyPr wrap="square" rtlCol="0">
            <a:spAutoFit/>
          </a:bodyPr>
          <a:lstStyle/>
          <a:p>
            <a:pPr marL="0" lvl="1"/>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一枚の</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HDRI</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画像に合成</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57" name="Picture 9"/>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655"/>
          <a:stretch/>
        </p:blipFill>
        <p:spPr bwMode="auto">
          <a:xfrm>
            <a:off x="6771980" y="4139676"/>
            <a:ext cx="3563723" cy="2330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8522146" y="327014"/>
            <a:ext cx="2064989" cy="369332"/>
          </a:xfrm>
          <a:prstGeom prst="rect">
            <a:avLst/>
          </a:prstGeom>
          <a:solidFill>
            <a:srgbClr val="FFC000"/>
          </a:solidFill>
          <a:ln>
            <a:noFill/>
          </a:ln>
        </p:spPr>
        <p:txBody>
          <a:bodyPr wrap="none">
            <a:spAutoFit/>
          </a:bodyPr>
          <a:lstStyle/>
          <a:p>
            <a:r>
              <a:rPr lang="en-US" altLang="ja-JP"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Luminance HDR </a:t>
            </a:r>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タイトル 1"/>
          <p:cNvSpPr>
            <a:spLocks noGrp="1"/>
          </p:cNvSpPr>
          <p:nvPr>
            <p:ph type="title"/>
          </p:nvPr>
        </p:nvSpPr>
        <p:spPr>
          <a:xfrm>
            <a:off x="1335169" y="247516"/>
            <a:ext cx="8333161" cy="576064"/>
          </a:xfrm>
        </p:spPr>
        <p:txBody>
          <a:bodyPr>
            <a:noAutofit/>
          </a:bodyPr>
          <a:lstStyle/>
          <a:p>
            <a:pPr algn="l"/>
            <a:r>
              <a:rPr lang="en-US" altLang="ja-JP" sz="3600" dirty="0"/>
              <a:t>HDRI</a:t>
            </a:r>
            <a:r>
              <a:rPr lang="ja-JP" altLang="en-US" sz="3600" dirty="0"/>
              <a:t>を自作してみる</a:t>
            </a:r>
          </a:p>
        </p:txBody>
      </p:sp>
    </p:spTree>
    <p:extLst>
      <p:ext uri="{BB962C8B-B14F-4D97-AF65-F5344CB8AC3E}">
        <p14:creationId xmlns:p14="http://schemas.microsoft.com/office/powerpoint/2010/main" val="284953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5701759" y="3980856"/>
            <a:ext cx="1107996"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全レンジ</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を量子化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p:cNvSpPr txBox="1"/>
          <p:nvPr/>
        </p:nvSpPr>
        <p:spPr>
          <a:xfrm>
            <a:off x="1299754" y="1129653"/>
            <a:ext cx="3877985"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p>
        </p:txBody>
      </p:sp>
      <p:pic>
        <p:nvPicPr>
          <p:cNvPr id="17"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5"/>
          <a:stretch/>
        </p:blipFill>
        <p:spPr bwMode="auto">
          <a:xfrm>
            <a:off x="1235220" y="1908072"/>
            <a:ext cx="1457835" cy="953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1724505" y="1534893"/>
            <a:ext cx="3187350" cy="1660525"/>
            <a:chOff x="721205" y="1217392"/>
            <a:chExt cx="3187350" cy="1660525"/>
          </a:xfrm>
        </p:grpSpPr>
        <p:pic>
          <p:nvPicPr>
            <p:cNvPr id="28"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25923" r="37027" b="38151"/>
            <a:stretch/>
          </p:blipFill>
          <p:spPr bwMode="auto">
            <a:xfrm>
              <a:off x="1840566" y="1228505"/>
              <a:ext cx="2067989" cy="1633537"/>
            </a:xfrm>
            <a:prstGeom prst="rect">
              <a:avLst/>
            </a:prstGeom>
            <a:noFill/>
            <a:ln w="349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29" name="正方形/長方形 28"/>
            <p:cNvSpPr/>
            <p:nvPr/>
          </p:nvSpPr>
          <p:spPr>
            <a:xfrm>
              <a:off x="721205" y="1892405"/>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 name="直線矢印コネクタ 23"/>
            <p:cNvCxnSpPr/>
            <p:nvPr/>
          </p:nvCxnSpPr>
          <p:spPr>
            <a:xfrm flipV="1">
              <a:off x="1119047" y="1217392"/>
              <a:ext cx="701675" cy="679450"/>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1122222" y="2182592"/>
              <a:ext cx="695325" cy="695325"/>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grpSp>
        <p:nvGrpSpPr>
          <p:cNvPr id="37" name="グループ化 36"/>
          <p:cNvGrpSpPr/>
          <p:nvPr/>
        </p:nvGrpSpPr>
        <p:grpSpPr>
          <a:xfrm>
            <a:off x="850908" y="3793522"/>
            <a:ext cx="4080370" cy="3064477"/>
            <a:chOff x="4038939" y="144684"/>
            <a:chExt cx="4780970" cy="3181243"/>
          </a:xfrm>
        </p:grpSpPr>
        <p:grpSp>
          <p:nvGrpSpPr>
            <p:cNvPr id="20" name="グループ化 19"/>
            <p:cNvGrpSpPr/>
            <p:nvPr/>
          </p:nvGrpSpPr>
          <p:grpSpPr>
            <a:xfrm>
              <a:off x="4815069" y="144684"/>
              <a:ext cx="4004840" cy="2720050"/>
              <a:chOff x="4722471" y="-17362"/>
              <a:chExt cx="4004840" cy="2720050"/>
            </a:xfrm>
          </p:grpSpPr>
          <p:cxnSp>
            <p:nvCxnSpPr>
              <p:cNvPr id="13" name="直線矢印コネクタ 12"/>
              <p:cNvCxnSpPr/>
              <p:nvPr/>
            </p:nvCxnSpPr>
            <p:spPr>
              <a:xfrm flipV="1">
                <a:off x="4728258" y="-17362"/>
                <a:ext cx="0" cy="2714264"/>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4722471" y="2702688"/>
                <a:ext cx="4004840"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3" name="テキスト ボックス 42"/>
            <p:cNvSpPr txBox="1"/>
            <p:nvPr/>
          </p:nvSpPr>
          <p:spPr>
            <a:xfrm>
              <a:off x="5984389" y="2910572"/>
              <a:ext cx="1519871" cy="415355"/>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画素位置 </a:t>
              </a:r>
            </a:p>
          </p:txBody>
        </p:sp>
        <p:sp>
          <p:nvSpPr>
            <p:cNvPr id="44" name="テキスト ボックス 43"/>
            <p:cNvSpPr txBox="1"/>
            <p:nvPr/>
          </p:nvSpPr>
          <p:spPr>
            <a:xfrm rot="16200000">
              <a:off x="4041345" y="1351060"/>
              <a:ext cx="910585" cy="432747"/>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輝度値</a:t>
              </a:r>
            </a:p>
          </p:txBody>
        </p:sp>
        <p:sp>
          <p:nvSpPr>
            <p:cNvPr id="45" name="テキスト ボックス 44"/>
            <p:cNvSpPr txBox="1"/>
            <p:nvPr/>
          </p:nvSpPr>
          <p:spPr>
            <a:xfrm>
              <a:off x="4038939" y="2507032"/>
              <a:ext cx="742280"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4038939" y="278906"/>
              <a:ext cx="663394"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0" name="フリーフォーム 39"/>
          <p:cNvSpPr/>
          <p:nvPr/>
        </p:nvSpPr>
        <p:spPr>
          <a:xfrm>
            <a:off x="1656538" y="3987406"/>
            <a:ext cx="3112355" cy="230011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7" name="グループ化 56"/>
          <p:cNvGrpSpPr/>
          <p:nvPr/>
        </p:nvGrpSpPr>
        <p:grpSpPr>
          <a:xfrm>
            <a:off x="1653378" y="2362305"/>
            <a:ext cx="3164685" cy="1387376"/>
            <a:chOff x="650077" y="2044805"/>
            <a:chExt cx="3164685" cy="1387376"/>
          </a:xfrm>
        </p:grpSpPr>
        <p:pic>
          <p:nvPicPr>
            <p:cNvPr id="52"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42738" r="37027" b="56256"/>
            <a:stretch/>
          </p:blipFill>
          <p:spPr bwMode="auto">
            <a:xfrm>
              <a:off x="662669" y="3380194"/>
              <a:ext cx="3141478" cy="51987"/>
            </a:xfrm>
            <a:prstGeom prst="rect">
              <a:avLst/>
            </a:prstGeom>
            <a:noFill/>
            <a:ln w="222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56" name="グループ化 55"/>
            <p:cNvGrpSpPr/>
            <p:nvPr/>
          </p:nvGrpSpPr>
          <p:grpSpPr>
            <a:xfrm>
              <a:off x="650077" y="2044805"/>
              <a:ext cx="3164685" cy="1317516"/>
              <a:chOff x="650077" y="2044805"/>
              <a:chExt cx="3164685" cy="1317516"/>
            </a:xfrm>
          </p:grpSpPr>
          <p:sp>
            <p:nvSpPr>
              <p:cNvPr id="4" name="正方形/長方形 3"/>
              <p:cNvSpPr/>
              <p:nvPr/>
            </p:nvSpPr>
            <p:spPr>
              <a:xfrm>
                <a:off x="2476980" y="2044805"/>
                <a:ext cx="609774"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4" name="直線矢印コネクタ 53"/>
              <p:cNvCxnSpPr>
                <a:endCxn id="4" idx="1"/>
              </p:cNvCxnSpPr>
              <p:nvPr/>
            </p:nvCxnSpPr>
            <p:spPr>
              <a:xfrm flipV="1">
                <a:off x="650077" y="2067665"/>
                <a:ext cx="1826903" cy="128989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4" idx="3"/>
              </p:cNvCxnSpPr>
              <p:nvPr/>
            </p:nvCxnSpPr>
            <p:spPr>
              <a:xfrm>
                <a:off x="3086754" y="2067665"/>
                <a:ext cx="728008" cy="1294656"/>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grpSp>
      </p:grpSp>
      <p:cxnSp>
        <p:nvCxnSpPr>
          <p:cNvPr id="66" name="直線矢印コネクタ 65"/>
          <p:cNvCxnSpPr/>
          <p:nvPr/>
        </p:nvCxnSpPr>
        <p:spPr>
          <a:xfrm flipV="1">
            <a:off x="7908187" y="5080000"/>
            <a:ext cx="0" cy="108545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7903249" y="6183526"/>
            <a:ext cx="3417971"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7615820" y="5921827"/>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テキスト ボックス 69"/>
          <p:cNvSpPr txBox="1"/>
          <p:nvPr/>
        </p:nvSpPr>
        <p:spPr>
          <a:xfrm>
            <a:off x="7358524" y="4998585"/>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フリーフォーム 70"/>
          <p:cNvSpPr/>
          <p:nvPr/>
        </p:nvSpPr>
        <p:spPr>
          <a:xfrm>
            <a:off x="7969322" y="5349281"/>
            <a:ext cx="3112355" cy="740828"/>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右矢印 59"/>
          <p:cNvSpPr/>
          <p:nvPr/>
        </p:nvSpPr>
        <p:spPr>
          <a:xfrm>
            <a:off x="5701759" y="3247261"/>
            <a:ext cx="1171775" cy="740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フリーフォーム 74"/>
          <p:cNvSpPr/>
          <p:nvPr/>
        </p:nvSpPr>
        <p:spPr>
          <a:xfrm>
            <a:off x="7970839" y="5359400"/>
            <a:ext cx="3114675" cy="749300"/>
          </a:xfrm>
          <a:custGeom>
            <a:avLst/>
            <a:gdLst>
              <a:gd name="connsiteX0" fmla="*/ 0 w 3114675"/>
              <a:gd name="connsiteY0" fmla="*/ 1021556 h 1097756"/>
              <a:gd name="connsiteX1" fmla="*/ 511968 w 3114675"/>
              <a:gd name="connsiteY1" fmla="*/ 1021556 h 1097756"/>
              <a:gd name="connsiteX2" fmla="*/ 511968 w 3114675"/>
              <a:gd name="connsiteY2" fmla="*/ 1097756 h 1097756"/>
              <a:gd name="connsiteX3" fmla="*/ 538162 w 3114675"/>
              <a:gd name="connsiteY3" fmla="*/ 1097756 h 1097756"/>
              <a:gd name="connsiteX4" fmla="*/ 678656 w 3114675"/>
              <a:gd name="connsiteY4" fmla="*/ 1097756 h 1097756"/>
              <a:gd name="connsiteX5" fmla="*/ 678656 w 3114675"/>
              <a:gd name="connsiteY5" fmla="*/ 940594 h 1097756"/>
              <a:gd name="connsiteX6" fmla="*/ 745331 w 3114675"/>
              <a:gd name="connsiteY6" fmla="*/ 940594 h 1097756"/>
              <a:gd name="connsiteX7" fmla="*/ 745331 w 3114675"/>
              <a:gd name="connsiteY7" fmla="*/ 962025 h 1097756"/>
              <a:gd name="connsiteX8" fmla="*/ 745331 w 3114675"/>
              <a:gd name="connsiteY8" fmla="*/ 1028700 h 1097756"/>
              <a:gd name="connsiteX9" fmla="*/ 1147762 w 3114675"/>
              <a:gd name="connsiteY9" fmla="*/ 1028700 h 1097756"/>
              <a:gd name="connsiteX10" fmla="*/ 1147762 w 3114675"/>
              <a:gd name="connsiteY10" fmla="*/ 952500 h 1097756"/>
              <a:gd name="connsiteX11" fmla="*/ 1202531 w 3114675"/>
              <a:gd name="connsiteY11" fmla="*/ 952500 h 1097756"/>
              <a:gd name="connsiteX12" fmla="*/ 1202531 w 3114675"/>
              <a:gd name="connsiteY12" fmla="*/ 914400 h 1097756"/>
              <a:gd name="connsiteX13" fmla="*/ 1254918 w 3114675"/>
              <a:gd name="connsiteY13" fmla="*/ 914400 h 1097756"/>
              <a:gd name="connsiteX14" fmla="*/ 1254918 w 3114675"/>
              <a:gd name="connsiteY14" fmla="*/ 1026319 h 1097756"/>
              <a:gd name="connsiteX15" fmla="*/ 1319212 w 3114675"/>
              <a:gd name="connsiteY15" fmla="*/ 1026319 h 1097756"/>
              <a:gd name="connsiteX16" fmla="*/ 1319212 w 3114675"/>
              <a:gd name="connsiteY16" fmla="*/ 1073944 h 1097756"/>
              <a:gd name="connsiteX17" fmla="*/ 1531143 w 3114675"/>
              <a:gd name="connsiteY17" fmla="*/ 1073944 h 1097756"/>
              <a:gd name="connsiteX18" fmla="*/ 1531143 w 3114675"/>
              <a:gd name="connsiteY18" fmla="*/ 516731 h 1097756"/>
              <a:gd name="connsiteX19" fmla="*/ 1564481 w 3114675"/>
              <a:gd name="connsiteY19" fmla="*/ 516731 h 1097756"/>
              <a:gd name="connsiteX20" fmla="*/ 1564481 w 3114675"/>
              <a:gd name="connsiteY20" fmla="*/ 178594 h 1097756"/>
              <a:gd name="connsiteX21" fmla="*/ 1614487 w 3114675"/>
              <a:gd name="connsiteY21" fmla="*/ 178594 h 1097756"/>
              <a:gd name="connsiteX22" fmla="*/ 1645443 w 3114675"/>
              <a:gd name="connsiteY22" fmla="*/ 178594 h 1097756"/>
              <a:gd name="connsiteX23" fmla="*/ 1645443 w 3114675"/>
              <a:gd name="connsiteY23" fmla="*/ 78581 h 1097756"/>
              <a:gd name="connsiteX24" fmla="*/ 1900237 w 3114675"/>
              <a:gd name="connsiteY24" fmla="*/ 78581 h 1097756"/>
              <a:gd name="connsiteX25" fmla="*/ 1900237 w 3114675"/>
              <a:gd name="connsiteY25" fmla="*/ 190500 h 1097756"/>
              <a:gd name="connsiteX26" fmla="*/ 1955006 w 3114675"/>
              <a:gd name="connsiteY26" fmla="*/ 190500 h 1097756"/>
              <a:gd name="connsiteX27" fmla="*/ 1955006 w 3114675"/>
              <a:gd name="connsiteY27" fmla="*/ 269081 h 1097756"/>
              <a:gd name="connsiteX28" fmla="*/ 2050256 w 3114675"/>
              <a:gd name="connsiteY28" fmla="*/ 269081 h 1097756"/>
              <a:gd name="connsiteX29" fmla="*/ 2050256 w 3114675"/>
              <a:gd name="connsiteY29" fmla="*/ 50006 h 1097756"/>
              <a:gd name="connsiteX30" fmla="*/ 2095500 w 3114675"/>
              <a:gd name="connsiteY30" fmla="*/ 50006 h 1097756"/>
              <a:gd name="connsiteX31" fmla="*/ 2452687 w 3114675"/>
              <a:gd name="connsiteY31" fmla="*/ 50006 h 1097756"/>
              <a:gd name="connsiteX32" fmla="*/ 2452687 w 3114675"/>
              <a:gd name="connsiteY32" fmla="*/ 128587 h 1097756"/>
              <a:gd name="connsiteX33" fmla="*/ 2524125 w 3114675"/>
              <a:gd name="connsiteY33" fmla="*/ 128587 h 1097756"/>
              <a:gd name="connsiteX34" fmla="*/ 2524125 w 3114675"/>
              <a:gd name="connsiteY34" fmla="*/ 73819 h 1097756"/>
              <a:gd name="connsiteX35" fmla="*/ 2550318 w 3114675"/>
              <a:gd name="connsiteY35" fmla="*/ 76200 h 1097756"/>
              <a:gd name="connsiteX36" fmla="*/ 2621756 w 3114675"/>
              <a:gd name="connsiteY36" fmla="*/ 76200 h 1097756"/>
              <a:gd name="connsiteX37" fmla="*/ 2621756 w 3114675"/>
              <a:gd name="connsiteY37" fmla="*/ 128587 h 1097756"/>
              <a:gd name="connsiteX38" fmla="*/ 2671762 w 3114675"/>
              <a:gd name="connsiteY38" fmla="*/ 128587 h 1097756"/>
              <a:gd name="connsiteX39" fmla="*/ 2671762 w 3114675"/>
              <a:gd name="connsiteY39" fmla="*/ 0 h 1097756"/>
              <a:gd name="connsiteX40" fmla="*/ 2705100 w 3114675"/>
              <a:gd name="connsiteY40" fmla="*/ 0 h 1097756"/>
              <a:gd name="connsiteX41" fmla="*/ 2752725 w 3114675"/>
              <a:gd name="connsiteY41" fmla="*/ 0 h 1097756"/>
              <a:gd name="connsiteX42" fmla="*/ 2752725 w 3114675"/>
              <a:gd name="connsiteY42" fmla="*/ 197644 h 1097756"/>
              <a:gd name="connsiteX43" fmla="*/ 2845593 w 3114675"/>
              <a:gd name="connsiteY43" fmla="*/ 197644 h 1097756"/>
              <a:gd name="connsiteX44" fmla="*/ 2845593 w 3114675"/>
              <a:gd name="connsiteY44" fmla="*/ 88106 h 1097756"/>
              <a:gd name="connsiteX45" fmla="*/ 3114675 w 3114675"/>
              <a:gd name="connsiteY45" fmla="*/ 88106 h 109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14675" h="1097756">
                <a:moveTo>
                  <a:pt x="0" y="1021556"/>
                </a:moveTo>
                <a:lnTo>
                  <a:pt x="511968" y="1021556"/>
                </a:lnTo>
                <a:lnTo>
                  <a:pt x="511968" y="1097756"/>
                </a:lnTo>
                <a:lnTo>
                  <a:pt x="538162" y="1097756"/>
                </a:lnTo>
                <a:lnTo>
                  <a:pt x="678656" y="1097756"/>
                </a:lnTo>
                <a:lnTo>
                  <a:pt x="678656" y="940594"/>
                </a:lnTo>
                <a:lnTo>
                  <a:pt x="745331" y="940594"/>
                </a:lnTo>
                <a:lnTo>
                  <a:pt x="745331" y="962025"/>
                </a:lnTo>
                <a:lnTo>
                  <a:pt x="745331" y="1028700"/>
                </a:lnTo>
                <a:lnTo>
                  <a:pt x="1147762" y="1028700"/>
                </a:lnTo>
                <a:lnTo>
                  <a:pt x="1147762" y="952500"/>
                </a:lnTo>
                <a:lnTo>
                  <a:pt x="1202531" y="952500"/>
                </a:lnTo>
                <a:lnTo>
                  <a:pt x="1202531" y="914400"/>
                </a:lnTo>
                <a:lnTo>
                  <a:pt x="1254918" y="914400"/>
                </a:lnTo>
                <a:lnTo>
                  <a:pt x="1254918" y="1026319"/>
                </a:lnTo>
                <a:lnTo>
                  <a:pt x="1319212" y="1026319"/>
                </a:lnTo>
                <a:lnTo>
                  <a:pt x="1319212" y="1073944"/>
                </a:lnTo>
                <a:lnTo>
                  <a:pt x="1531143" y="1073944"/>
                </a:lnTo>
                <a:lnTo>
                  <a:pt x="1531143" y="516731"/>
                </a:lnTo>
                <a:lnTo>
                  <a:pt x="1564481" y="516731"/>
                </a:lnTo>
                <a:lnTo>
                  <a:pt x="1564481" y="178594"/>
                </a:lnTo>
                <a:lnTo>
                  <a:pt x="1614487" y="178594"/>
                </a:lnTo>
                <a:lnTo>
                  <a:pt x="1645443" y="178594"/>
                </a:lnTo>
                <a:lnTo>
                  <a:pt x="1645443" y="78581"/>
                </a:lnTo>
                <a:lnTo>
                  <a:pt x="1900237" y="78581"/>
                </a:lnTo>
                <a:lnTo>
                  <a:pt x="1900237" y="190500"/>
                </a:lnTo>
                <a:lnTo>
                  <a:pt x="1955006" y="190500"/>
                </a:lnTo>
                <a:lnTo>
                  <a:pt x="1955006" y="269081"/>
                </a:lnTo>
                <a:lnTo>
                  <a:pt x="2050256" y="269081"/>
                </a:lnTo>
                <a:lnTo>
                  <a:pt x="2050256" y="50006"/>
                </a:lnTo>
                <a:lnTo>
                  <a:pt x="2095500" y="50006"/>
                </a:lnTo>
                <a:lnTo>
                  <a:pt x="2452687" y="50006"/>
                </a:lnTo>
                <a:lnTo>
                  <a:pt x="2452687" y="128587"/>
                </a:lnTo>
                <a:lnTo>
                  <a:pt x="2524125" y="128587"/>
                </a:lnTo>
                <a:lnTo>
                  <a:pt x="2524125" y="73819"/>
                </a:lnTo>
                <a:lnTo>
                  <a:pt x="2550318" y="76200"/>
                </a:lnTo>
                <a:lnTo>
                  <a:pt x="2621756" y="76200"/>
                </a:lnTo>
                <a:lnTo>
                  <a:pt x="2621756" y="128587"/>
                </a:lnTo>
                <a:lnTo>
                  <a:pt x="2671762" y="128587"/>
                </a:lnTo>
                <a:lnTo>
                  <a:pt x="2671762" y="0"/>
                </a:lnTo>
                <a:lnTo>
                  <a:pt x="2705100" y="0"/>
                </a:lnTo>
                <a:lnTo>
                  <a:pt x="2752725" y="0"/>
                </a:lnTo>
                <a:lnTo>
                  <a:pt x="2752725" y="197644"/>
                </a:lnTo>
                <a:lnTo>
                  <a:pt x="2845593" y="197644"/>
                </a:lnTo>
                <a:lnTo>
                  <a:pt x="2845593" y="88106"/>
                </a:lnTo>
                <a:lnTo>
                  <a:pt x="3114675" y="88106"/>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7696128" y="1038345"/>
            <a:ext cx="3751550" cy="3432493"/>
            <a:chOff x="5232328" y="657344"/>
            <a:chExt cx="3751550" cy="3432493"/>
          </a:xfrm>
        </p:grpSpPr>
        <p:sp>
          <p:nvSpPr>
            <p:cNvPr id="65" name="テキスト ボックス 64"/>
            <p:cNvSpPr txBox="1"/>
            <p:nvPr/>
          </p:nvSpPr>
          <p:spPr>
            <a:xfrm>
              <a:off x="5580424" y="657344"/>
              <a:ext cx="3262432"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低ダイナミックレンジ</a:t>
              </a:r>
            </a:p>
          </p:txBody>
        </p:sp>
        <p:pic>
          <p:nvPicPr>
            <p:cNvPr id="7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2328" y="1204732"/>
              <a:ext cx="3751550" cy="2478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5" name="正方形/長方形 84"/>
            <p:cNvSpPr/>
            <p:nvPr/>
          </p:nvSpPr>
          <p:spPr>
            <a:xfrm>
              <a:off x="6016513" y="3720505"/>
              <a:ext cx="2262158" cy="369332"/>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細かな情報が潰れる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8" name="タイトル 1"/>
          <p:cNvSpPr>
            <a:spLocks noGrp="1"/>
          </p:cNvSpPr>
          <p:nvPr>
            <p:ph type="title"/>
          </p:nvPr>
        </p:nvSpPr>
        <p:spPr>
          <a:xfrm>
            <a:off x="2118544" y="175790"/>
            <a:ext cx="8229600" cy="596877"/>
          </a:xfrm>
        </p:spPr>
        <p:txBody>
          <a:bodyPr>
            <a:noAutofit/>
          </a:bodyPr>
          <a:lstStyle/>
          <a:p>
            <a:pPr algn="ctr"/>
            <a:r>
              <a:rPr lang="ja-JP" altLang="en-US" sz="3600" dirty="0"/>
              <a:t>トーンマッピング（線形）</a:t>
            </a:r>
          </a:p>
        </p:txBody>
      </p:sp>
    </p:spTree>
    <p:extLst>
      <p:ext uri="{BB962C8B-B14F-4D97-AF65-F5344CB8AC3E}">
        <p14:creationId xmlns:p14="http://schemas.microsoft.com/office/powerpoint/2010/main" val="52969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25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25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250"/>
                                        <p:tgtEl>
                                          <p:spTgt spid="71"/>
                                        </p:tgtEl>
                                      </p:cBhvr>
                                    </p:animEffect>
                                    <p:set>
                                      <p:cBhvr>
                                        <p:cTn id="27" dur="1" fill="hold">
                                          <p:stCondLst>
                                            <p:cond delay="249"/>
                                          </p:stCondLst>
                                        </p:cTn>
                                        <p:tgtEl>
                                          <p:spTgt spid="71"/>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250"/>
                                        <p:tgtEl>
                                          <p:spTgt spid="7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71" grpId="0" animBg="1"/>
      <p:bldP spid="71" grpId="1" animBg="1"/>
      <p:bldP spid="7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5586343" y="3980856"/>
            <a:ext cx="1338829" cy="646331"/>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低い部分を</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量子化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p:cNvSpPr txBox="1"/>
          <p:nvPr/>
        </p:nvSpPr>
        <p:spPr>
          <a:xfrm>
            <a:off x="1299754" y="1129653"/>
            <a:ext cx="3877985"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p>
        </p:txBody>
      </p:sp>
      <p:pic>
        <p:nvPicPr>
          <p:cNvPr id="17"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5"/>
          <a:stretch/>
        </p:blipFill>
        <p:spPr bwMode="auto">
          <a:xfrm>
            <a:off x="1235220" y="1908072"/>
            <a:ext cx="1457835" cy="953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1724505" y="1534893"/>
            <a:ext cx="3187350" cy="1660525"/>
            <a:chOff x="721205" y="1217392"/>
            <a:chExt cx="3187350" cy="1660525"/>
          </a:xfrm>
        </p:grpSpPr>
        <p:pic>
          <p:nvPicPr>
            <p:cNvPr id="28"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25923" r="37027" b="38151"/>
            <a:stretch/>
          </p:blipFill>
          <p:spPr bwMode="auto">
            <a:xfrm>
              <a:off x="1840566" y="1228505"/>
              <a:ext cx="2067989" cy="1633537"/>
            </a:xfrm>
            <a:prstGeom prst="rect">
              <a:avLst/>
            </a:prstGeom>
            <a:noFill/>
            <a:ln w="349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29" name="正方形/長方形 28"/>
            <p:cNvSpPr/>
            <p:nvPr/>
          </p:nvSpPr>
          <p:spPr>
            <a:xfrm>
              <a:off x="721205" y="1892405"/>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 name="直線矢印コネクタ 23"/>
            <p:cNvCxnSpPr/>
            <p:nvPr/>
          </p:nvCxnSpPr>
          <p:spPr>
            <a:xfrm flipV="1">
              <a:off x="1119047" y="1217392"/>
              <a:ext cx="701675" cy="679450"/>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1122222" y="2182592"/>
              <a:ext cx="695325" cy="695325"/>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grpSp>
        <p:nvGrpSpPr>
          <p:cNvPr id="37" name="グループ化 36"/>
          <p:cNvGrpSpPr/>
          <p:nvPr/>
        </p:nvGrpSpPr>
        <p:grpSpPr>
          <a:xfrm>
            <a:off x="850908" y="3793522"/>
            <a:ext cx="4080370" cy="3064477"/>
            <a:chOff x="4038939" y="144684"/>
            <a:chExt cx="4780970" cy="3181243"/>
          </a:xfrm>
        </p:grpSpPr>
        <p:grpSp>
          <p:nvGrpSpPr>
            <p:cNvPr id="20" name="グループ化 19"/>
            <p:cNvGrpSpPr/>
            <p:nvPr/>
          </p:nvGrpSpPr>
          <p:grpSpPr>
            <a:xfrm>
              <a:off x="4815069" y="144684"/>
              <a:ext cx="4004840" cy="2720050"/>
              <a:chOff x="4722471" y="-17362"/>
              <a:chExt cx="4004840" cy="2720050"/>
            </a:xfrm>
          </p:grpSpPr>
          <p:cxnSp>
            <p:nvCxnSpPr>
              <p:cNvPr id="13" name="直線矢印コネクタ 12"/>
              <p:cNvCxnSpPr/>
              <p:nvPr/>
            </p:nvCxnSpPr>
            <p:spPr>
              <a:xfrm flipV="1">
                <a:off x="4728258" y="-17362"/>
                <a:ext cx="0" cy="2714264"/>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4722471" y="2702688"/>
                <a:ext cx="4004840"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3" name="テキスト ボックス 42"/>
            <p:cNvSpPr txBox="1"/>
            <p:nvPr/>
          </p:nvSpPr>
          <p:spPr>
            <a:xfrm>
              <a:off x="5984389" y="2910572"/>
              <a:ext cx="1519871" cy="415355"/>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画素位置 </a:t>
              </a:r>
            </a:p>
          </p:txBody>
        </p:sp>
        <p:sp>
          <p:nvSpPr>
            <p:cNvPr id="44" name="テキスト ボックス 43"/>
            <p:cNvSpPr txBox="1"/>
            <p:nvPr/>
          </p:nvSpPr>
          <p:spPr>
            <a:xfrm rot="16200000">
              <a:off x="4041345" y="1351060"/>
              <a:ext cx="910585" cy="432747"/>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輝度値</a:t>
              </a:r>
            </a:p>
          </p:txBody>
        </p:sp>
        <p:sp>
          <p:nvSpPr>
            <p:cNvPr id="45" name="テキスト ボックス 44"/>
            <p:cNvSpPr txBox="1"/>
            <p:nvPr/>
          </p:nvSpPr>
          <p:spPr>
            <a:xfrm>
              <a:off x="4038939" y="2507032"/>
              <a:ext cx="742280"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4038939" y="278906"/>
              <a:ext cx="663394" cy="383405"/>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0" name="フリーフォーム 39"/>
          <p:cNvSpPr/>
          <p:nvPr/>
        </p:nvSpPr>
        <p:spPr>
          <a:xfrm>
            <a:off x="1656538" y="3987406"/>
            <a:ext cx="3112355" cy="230011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7" name="グループ化 56"/>
          <p:cNvGrpSpPr/>
          <p:nvPr/>
        </p:nvGrpSpPr>
        <p:grpSpPr>
          <a:xfrm>
            <a:off x="1653378" y="2362305"/>
            <a:ext cx="3164685" cy="1387376"/>
            <a:chOff x="650077" y="2044805"/>
            <a:chExt cx="3164685" cy="1387376"/>
          </a:xfrm>
        </p:grpSpPr>
        <p:pic>
          <p:nvPicPr>
            <p:cNvPr id="52"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42738" r="37027" b="56256"/>
            <a:stretch/>
          </p:blipFill>
          <p:spPr bwMode="auto">
            <a:xfrm>
              <a:off x="662669" y="3380194"/>
              <a:ext cx="3141478" cy="51987"/>
            </a:xfrm>
            <a:prstGeom prst="rect">
              <a:avLst/>
            </a:prstGeom>
            <a:noFill/>
            <a:ln w="222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56" name="グループ化 55"/>
            <p:cNvGrpSpPr/>
            <p:nvPr/>
          </p:nvGrpSpPr>
          <p:grpSpPr>
            <a:xfrm>
              <a:off x="650077" y="2044805"/>
              <a:ext cx="3164685" cy="1317516"/>
              <a:chOff x="650077" y="2044805"/>
              <a:chExt cx="3164685" cy="1317516"/>
            </a:xfrm>
          </p:grpSpPr>
          <p:sp>
            <p:nvSpPr>
              <p:cNvPr id="4" name="正方形/長方形 3"/>
              <p:cNvSpPr/>
              <p:nvPr/>
            </p:nvSpPr>
            <p:spPr>
              <a:xfrm>
                <a:off x="2476980" y="2044805"/>
                <a:ext cx="609774"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4" name="直線矢印コネクタ 53"/>
              <p:cNvCxnSpPr>
                <a:endCxn id="4" idx="1"/>
              </p:cNvCxnSpPr>
              <p:nvPr/>
            </p:nvCxnSpPr>
            <p:spPr>
              <a:xfrm flipV="1">
                <a:off x="650077" y="2067665"/>
                <a:ext cx="1826903" cy="1289899"/>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4" idx="3"/>
              </p:cNvCxnSpPr>
              <p:nvPr/>
            </p:nvCxnSpPr>
            <p:spPr>
              <a:xfrm>
                <a:off x="3086754" y="2067665"/>
                <a:ext cx="728008" cy="1294656"/>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grpSp>
      </p:grpSp>
      <p:sp>
        <p:nvSpPr>
          <p:cNvPr id="60" name="右矢印 59"/>
          <p:cNvSpPr/>
          <p:nvPr/>
        </p:nvSpPr>
        <p:spPr>
          <a:xfrm>
            <a:off x="5701759" y="3247261"/>
            <a:ext cx="1171775" cy="740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タイトル 1"/>
          <p:cNvSpPr>
            <a:spLocks noGrp="1"/>
          </p:cNvSpPr>
          <p:nvPr>
            <p:ph type="title"/>
          </p:nvPr>
        </p:nvSpPr>
        <p:spPr>
          <a:xfrm>
            <a:off x="2118544" y="175790"/>
            <a:ext cx="8229600" cy="596877"/>
          </a:xfrm>
        </p:spPr>
        <p:txBody>
          <a:bodyPr>
            <a:noAutofit/>
          </a:bodyPr>
          <a:lstStyle/>
          <a:p>
            <a:pPr algn="ctr"/>
            <a:r>
              <a:rPr lang="ja-JP" altLang="en-US" sz="3600" dirty="0"/>
              <a:t>トーンマッピング（線形）</a:t>
            </a:r>
          </a:p>
        </p:txBody>
      </p:sp>
      <p:sp>
        <p:nvSpPr>
          <p:cNvPr id="46" name="右中かっこ 45"/>
          <p:cNvSpPr/>
          <p:nvPr/>
        </p:nvSpPr>
        <p:spPr>
          <a:xfrm>
            <a:off x="4993899" y="5411068"/>
            <a:ext cx="283579" cy="1035934"/>
          </a:xfrm>
          <a:prstGeom prst="rightBrace">
            <a:avLst>
              <a:gd name="adj1" fmla="val 79762"/>
              <a:gd name="adj2" fmla="val 50000"/>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フリーフォーム 47"/>
          <p:cNvSpPr/>
          <p:nvPr/>
        </p:nvSpPr>
        <p:spPr>
          <a:xfrm>
            <a:off x="7518858" y="5239512"/>
            <a:ext cx="3150454" cy="949569"/>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76714 w 3474503"/>
              <a:gd name="connsiteY21" fmla="*/ 355269 h 2336623"/>
              <a:gd name="connsiteX22" fmla="*/ 1915610 w 3474503"/>
              <a:gd name="connsiteY22" fmla="*/ 245310 h 2336623"/>
              <a:gd name="connsiteX23" fmla="*/ 2054507 w 3474503"/>
              <a:gd name="connsiteY23" fmla="*/ 152712 h 2336623"/>
              <a:gd name="connsiteX24" fmla="*/ 2126305 w 3474503"/>
              <a:gd name="connsiteY24" fmla="*/ 265075 h 2336623"/>
              <a:gd name="connsiteX25" fmla="*/ 2195317 w 3474503"/>
              <a:gd name="connsiteY25" fmla="*/ 594245 h 2336623"/>
              <a:gd name="connsiteX26" fmla="*/ 2250776 w 3474503"/>
              <a:gd name="connsiteY26" fmla="*/ 521363 h 2336623"/>
              <a:gd name="connsiteX27" fmla="*/ 2292073 w 3474503"/>
              <a:gd name="connsiteY27" fmla="*/ 136214 h 2336623"/>
              <a:gd name="connsiteX28" fmla="*/ 2402859 w 3474503"/>
              <a:gd name="connsiteY28" fmla="*/ 190936 h 2336623"/>
              <a:gd name="connsiteX29" fmla="*/ 2483670 w 3474503"/>
              <a:gd name="connsiteY29" fmla="*/ 93094 h 2336623"/>
              <a:gd name="connsiteX30" fmla="*/ 2615879 w 3474503"/>
              <a:gd name="connsiteY30" fmla="*/ 199011 h 2336623"/>
              <a:gd name="connsiteX31" fmla="*/ 2685327 w 3474503"/>
              <a:gd name="connsiteY31" fmla="*/ 181649 h 2336623"/>
              <a:gd name="connsiteX32" fmla="*/ 2766350 w 3474503"/>
              <a:gd name="connsiteY32" fmla="*/ 308970 h 2336623"/>
              <a:gd name="connsiteX33" fmla="*/ 2824223 w 3474503"/>
              <a:gd name="connsiteY33" fmla="*/ 175861 h 2336623"/>
              <a:gd name="connsiteX34" fmla="*/ 2939970 w 3474503"/>
              <a:gd name="connsiteY34" fmla="*/ 280034 h 2336623"/>
              <a:gd name="connsiteX35" fmla="*/ 3003631 w 3474503"/>
              <a:gd name="connsiteY35" fmla="*/ 2241 h 2336623"/>
              <a:gd name="connsiteX36" fmla="*/ 3119377 w 3474503"/>
              <a:gd name="connsiteY36" fmla="*/ 459441 h 2336623"/>
              <a:gd name="connsiteX37" fmla="*/ 3194613 w 3474503"/>
              <a:gd name="connsiteY37" fmla="*/ 164287 h 2336623"/>
              <a:gd name="connsiteX38" fmla="*/ 3246699 w 3474503"/>
              <a:gd name="connsiteY38" fmla="*/ 297396 h 2336623"/>
              <a:gd name="connsiteX39" fmla="*/ 3287210 w 3474503"/>
              <a:gd name="connsiteY39" fmla="*/ 239522 h 2336623"/>
              <a:gd name="connsiteX40" fmla="*/ 3379808 w 3474503"/>
              <a:gd name="connsiteY40" fmla="*/ 320545 h 2336623"/>
              <a:gd name="connsiteX41" fmla="*/ 3474503 w 3474503"/>
              <a:gd name="connsiteY4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1915610 w 3474503"/>
              <a:gd name="connsiteY22" fmla="*/ 245310 h 2336623"/>
              <a:gd name="connsiteX23" fmla="*/ 2054507 w 3474503"/>
              <a:gd name="connsiteY23" fmla="*/ 152712 h 2336623"/>
              <a:gd name="connsiteX24" fmla="*/ 2126305 w 3474503"/>
              <a:gd name="connsiteY24" fmla="*/ 265075 h 2336623"/>
              <a:gd name="connsiteX25" fmla="*/ 2195317 w 3474503"/>
              <a:gd name="connsiteY25" fmla="*/ 594245 h 2336623"/>
              <a:gd name="connsiteX26" fmla="*/ 2250776 w 3474503"/>
              <a:gd name="connsiteY26" fmla="*/ 521363 h 2336623"/>
              <a:gd name="connsiteX27" fmla="*/ 2292073 w 3474503"/>
              <a:gd name="connsiteY27" fmla="*/ 136214 h 2336623"/>
              <a:gd name="connsiteX28" fmla="*/ 2402859 w 3474503"/>
              <a:gd name="connsiteY28" fmla="*/ 190936 h 2336623"/>
              <a:gd name="connsiteX29" fmla="*/ 2483670 w 3474503"/>
              <a:gd name="connsiteY29" fmla="*/ 93094 h 2336623"/>
              <a:gd name="connsiteX30" fmla="*/ 2615879 w 3474503"/>
              <a:gd name="connsiteY30" fmla="*/ 199011 h 2336623"/>
              <a:gd name="connsiteX31" fmla="*/ 2685327 w 3474503"/>
              <a:gd name="connsiteY31" fmla="*/ 181649 h 2336623"/>
              <a:gd name="connsiteX32" fmla="*/ 2766350 w 3474503"/>
              <a:gd name="connsiteY32" fmla="*/ 308970 h 2336623"/>
              <a:gd name="connsiteX33" fmla="*/ 2824223 w 3474503"/>
              <a:gd name="connsiteY33" fmla="*/ 175861 h 2336623"/>
              <a:gd name="connsiteX34" fmla="*/ 2939970 w 3474503"/>
              <a:gd name="connsiteY34" fmla="*/ 280034 h 2336623"/>
              <a:gd name="connsiteX35" fmla="*/ 3003631 w 3474503"/>
              <a:gd name="connsiteY35" fmla="*/ 2241 h 2336623"/>
              <a:gd name="connsiteX36" fmla="*/ 3119377 w 3474503"/>
              <a:gd name="connsiteY36" fmla="*/ 459441 h 2336623"/>
              <a:gd name="connsiteX37" fmla="*/ 3194613 w 3474503"/>
              <a:gd name="connsiteY37" fmla="*/ 164287 h 2336623"/>
              <a:gd name="connsiteX38" fmla="*/ 3246699 w 3474503"/>
              <a:gd name="connsiteY38" fmla="*/ 297396 h 2336623"/>
              <a:gd name="connsiteX39" fmla="*/ 3287210 w 3474503"/>
              <a:gd name="connsiteY39" fmla="*/ 239522 h 2336623"/>
              <a:gd name="connsiteX40" fmla="*/ 3379808 w 3474503"/>
              <a:gd name="connsiteY40" fmla="*/ 320545 h 2336623"/>
              <a:gd name="connsiteX41" fmla="*/ 3474503 w 3474503"/>
              <a:gd name="connsiteY4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054507 w 3474503"/>
              <a:gd name="connsiteY22" fmla="*/ 152712 h 2336623"/>
              <a:gd name="connsiteX23" fmla="*/ 2126305 w 3474503"/>
              <a:gd name="connsiteY23" fmla="*/ 265075 h 2336623"/>
              <a:gd name="connsiteX24" fmla="*/ 2195317 w 3474503"/>
              <a:gd name="connsiteY24" fmla="*/ 594245 h 2336623"/>
              <a:gd name="connsiteX25" fmla="*/ 2250776 w 3474503"/>
              <a:gd name="connsiteY25" fmla="*/ 521363 h 2336623"/>
              <a:gd name="connsiteX26" fmla="*/ 2292073 w 3474503"/>
              <a:gd name="connsiteY26" fmla="*/ 136214 h 2336623"/>
              <a:gd name="connsiteX27" fmla="*/ 2402859 w 3474503"/>
              <a:gd name="connsiteY27" fmla="*/ 190936 h 2336623"/>
              <a:gd name="connsiteX28" fmla="*/ 2483670 w 3474503"/>
              <a:gd name="connsiteY28" fmla="*/ 93094 h 2336623"/>
              <a:gd name="connsiteX29" fmla="*/ 2615879 w 3474503"/>
              <a:gd name="connsiteY29" fmla="*/ 199011 h 2336623"/>
              <a:gd name="connsiteX30" fmla="*/ 2685327 w 3474503"/>
              <a:gd name="connsiteY30" fmla="*/ 181649 h 2336623"/>
              <a:gd name="connsiteX31" fmla="*/ 2766350 w 3474503"/>
              <a:gd name="connsiteY31" fmla="*/ 308970 h 2336623"/>
              <a:gd name="connsiteX32" fmla="*/ 2824223 w 3474503"/>
              <a:gd name="connsiteY32" fmla="*/ 175861 h 2336623"/>
              <a:gd name="connsiteX33" fmla="*/ 2939970 w 3474503"/>
              <a:gd name="connsiteY33" fmla="*/ 280034 h 2336623"/>
              <a:gd name="connsiteX34" fmla="*/ 3003631 w 3474503"/>
              <a:gd name="connsiteY34" fmla="*/ 2241 h 2336623"/>
              <a:gd name="connsiteX35" fmla="*/ 3119377 w 3474503"/>
              <a:gd name="connsiteY35" fmla="*/ 459441 h 2336623"/>
              <a:gd name="connsiteX36" fmla="*/ 3194613 w 3474503"/>
              <a:gd name="connsiteY36" fmla="*/ 164287 h 2336623"/>
              <a:gd name="connsiteX37" fmla="*/ 3246699 w 3474503"/>
              <a:gd name="connsiteY37" fmla="*/ 297396 h 2336623"/>
              <a:gd name="connsiteX38" fmla="*/ 3287210 w 3474503"/>
              <a:gd name="connsiteY38" fmla="*/ 239522 h 2336623"/>
              <a:gd name="connsiteX39" fmla="*/ 3379808 w 3474503"/>
              <a:gd name="connsiteY39" fmla="*/ 320545 h 2336623"/>
              <a:gd name="connsiteX40" fmla="*/ 3474503 w 3474503"/>
              <a:gd name="connsiteY40"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26305 w 3474503"/>
              <a:gd name="connsiteY22" fmla="*/ 265075 h 2336623"/>
              <a:gd name="connsiteX23" fmla="*/ 2195317 w 3474503"/>
              <a:gd name="connsiteY23" fmla="*/ 594245 h 2336623"/>
              <a:gd name="connsiteX24" fmla="*/ 2250776 w 3474503"/>
              <a:gd name="connsiteY24" fmla="*/ 521363 h 2336623"/>
              <a:gd name="connsiteX25" fmla="*/ 2292073 w 3474503"/>
              <a:gd name="connsiteY25" fmla="*/ 136214 h 2336623"/>
              <a:gd name="connsiteX26" fmla="*/ 2402859 w 3474503"/>
              <a:gd name="connsiteY26" fmla="*/ 190936 h 2336623"/>
              <a:gd name="connsiteX27" fmla="*/ 2483670 w 3474503"/>
              <a:gd name="connsiteY27" fmla="*/ 93094 h 2336623"/>
              <a:gd name="connsiteX28" fmla="*/ 2615879 w 3474503"/>
              <a:gd name="connsiteY28" fmla="*/ 199011 h 2336623"/>
              <a:gd name="connsiteX29" fmla="*/ 2685327 w 3474503"/>
              <a:gd name="connsiteY29" fmla="*/ 181649 h 2336623"/>
              <a:gd name="connsiteX30" fmla="*/ 2766350 w 3474503"/>
              <a:gd name="connsiteY30" fmla="*/ 308970 h 2336623"/>
              <a:gd name="connsiteX31" fmla="*/ 2824223 w 3474503"/>
              <a:gd name="connsiteY31" fmla="*/ 175861 h 2336623"/>
              <a:gd name="connsiteX32" fmla="*/ 2939970 w 3474503"/>
              <a:gd name="connsiteY32" fmla="*/ 280034 h 2336623"/>
              <a:gd name="connsiteX33" fmla="*/ 3003631 w 3474503"/>
              <a:gd name="connsiteY33" fmla="*/ 2241 h 2336623"/>
              <a:gd name="connsiteX34" fmla="*/ 3119377 w 3474503"/>
              <a:gd name="connsiteY34" fmla="*/ 459441 h 2336623"/>
              <a:gd name="connsiteX35" fmla="*/ 3194613 w 3474503"/>
              <a:gd name="connsiteY35" fmla="*/ 164287 h 2336623"/>
              <a:gd name="connsiteX36" fmla="*/ 3246699 w 3474503"/>
              <a:gd name="connsiteY36" fmla="*/ 297396 h 2336623"/>
              <a:gd name="connsiteX37" fmla="*/ 3287210 w 3474503"/>
              <a:gd name="connsiteY37" fmla="*/ 239522 h 2336623"/>
              <a:gd name="connsiteX38" fmla="*/ 3379808 w 3474503"/>
              <a:gd name="connsiteY38" fmla="*/ 320545 h 2336623"/>
              <a:gd name="connsiteX39" fmla="*/ 3474503 w 3474503"/>
              <a:gd name="connsiteY39"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95317 w 3474503"/>
              <a:gd name="connsiteY22" fmla="*/ 594245 h 2336623"/>
              <a:gd name="connsiteX23" fmla="*/ 2250776 w 3474503"/>
              <a:gd name="connsiteY23" fmla="*/ 521363 h 2336623"/>
              <a:gd name="connsiteX24" fmla="*/ 2292073 w 3474503"/>
              <a:gd name="connsiteY24" fmla="*/ 136214 h 2336623"/>
              <a:gd name="connsiteX25" fmla="*/ 2402859 w 3474503"/>
              <a:gd name="connsiteY25" fmla="*/ 190936 h 2336623"/>
              <a:gd name="connsiteX26" fmla="*/ 2483670 w 3474503"/>
              <a:gd name="connsiteY26" fmla="*/ 93094 h 2336623"/>
              <a:gd name="connsiteX27" fmla="*/ 2615879 w 3474503"/>
              <a:gd name="connsiteY27" fmla="*/ 199011 h 2336623"/>
              <a:gd name="connsiteX28" fmla="*/ 2685327 w 3474503"/>
              <a:gd name="connsiteY28" fmla="*/ 181649 h 2336623"/>
              <a:gd name="connsiteX29" fmla="*/ 2766350 w 3474503"/>
              <a:gd name="connsiteY29" fmla="*/ 308970 h 2336623"/>
              <a:gd name="connsiteX30" fmla="*/ 2824223 w 3474503"/>
              <a:gd name="connsiteY30" fmla="*/ 175861 h 2336623"/>
              <a:gd name="connsiteX31" fmla="*/ 2939970 w 3474503"/>
              <a:gd name="connsiteY31" fmla="*/ 280034 h 2336623"/>
              <a:gd name="connsiteX32" fmla="*/ 3003631 w 3474503"/>
              <a:gd name="connsiteY32" fmla="*/ 2241 h 2336623"/>
              <a:gd name="connsiteX33" fmla="*/ 3119377 w 3474503"/>
              <a:gd name="connsiteY33" fmla="*/ 459441 h 2336623"/>
              <a:gd name="connsiteX34" fmla="*/ 3194613 w 3474503"/>
              <a:gd name="connsiteY34" fmla="*/ 164287 h 2336623"/>
              <a:gd name="connsiteX35" fmla="*/ 3246699 w 3474503"/>
              <a:gd name="connsiteY35" fmla="*/ 297396 h 2336623"/>
              <a:gd name="connsiteX36" fmla="*/ 3287210 w 3474503"/>
              <a:gd name="connsiteY36" fmla="*/ 239522 h 2336623"/>
              <a:gd name="connsiteX37" fmla="*/ 3379808 w 3474503"/>
              <a:gd name="connsiteY37" fmla="*/ 320545 h 2336623"/>
              <a:gd name="connsiteX38" fmla="*/ 3474503 w 3474503"/>
              <a:gd name="connsiteY38"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195317 w 3474503"/>
              <a:gd name="connsiteY22" fmla="*/ 594245 h 2336623"/>
              <a:gd name="connsiteX23" fmla="*/ 2292073 w 3474503"/>
              <a:gd name="connsiteY23" fmla="*/ 136214 h 2336623"/>
              <a:gd name="connsiteX24" fmla="*/ 2402859 w 3474503"/>
              <a:gd name="connsiteY24" fmla="*/ 190936 h 2336623"/>
              <a:gd name="connsiteX25" fmla="*/ 2483670 w 3474503"/>
              <a:gd name="connsiteY25" fmla="*/ 93094 h 2336623"/>
              <a:gd name="connsiteX26" fmla="*/ 2615879 w 3474503"/>
              <a:gd name="connsiteY26" fmla="*/ 199011 h 2336623"/>
              <a:gd name="connsiteX27" fmla="*/ 2685327 w 3474503"/>
              <a:gd name="connsiteY27" fmla="*/ 181649 h 2336623"/>
              <a:gd name="connsiteX28" fmla="*/ 2766350 w 3474503"/>
              <a:gd name="connsiteY28" fmla="*/ 308970 h 2336623"/>
              <a:gd name="connsiteX29" fmla="*/ 2824223 w 3474503"/>
              <a:gd name="connsiteY29" fmla="*/ 175861 h 2336623"/>
              <a:gd name="connsiteX30" fmla="*/ 2939970 w 3474503"/>
              <a:gd name="connsiteY30" fmla="*/ 280034 h 2336623"/>
              <a:gd name="connsiteX31" fmla="*/ 3003631 w 3474503"/>
              <a:gd name="connsiteY31" fmla="*/ 2241 h 2336623"/>
              <a:gd name="connsiteX32" fmla="*/ 3119377 w 3474503"/>
              <a:gd name="connsiteY32" fmla="*/ 459441 h 2336623"/>
              <a:gd name="connsiteX33" fmla="*/ 3194613 w 3474503"/>
              <a:gd name="connsiteY33" fmla="*/ 164287 h 2336623"/>
              <a:gd name="connsiteX34" fmla="*/ 3246699 w 3474503"/>
              <a:gd name="connsiteY34" fmla="*/ 297396 h 2336623"/>
              <a:gd name="connsiteX35" fmla="*/ 3287210 w 3474503"/>
              <a:gd name="connsiteY35" fmla="*/ 239522 h 2336623"/>
              <a:gd name="connsiteX36" fmla="*/ 3379808 w 3474503"/>
              <a:gd name="connsiteY36" fmla="*/ 320545 h 2336623"/>
              <a:gd name="connsiteX37" fmla="*/ 3474503 w 3474503"/>
              <a:gd name="connsiteY37"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292073 w 3474503"/>
              <a:gd name="connsiteY22" fmla="*/ 136214 h 2336623"/>
              <a:gd name="connsiteX23" fmla="*/ 2402859 w 3474503"/>
              <a:gd name="connsiteY23" fmla="*/ 190936 h 2336623"/>
              <a:gd name="connsiteX24" fmla="*/ 2483670 w 3474503"/>
              <a:gd name="connsiteY24" fmla="*/ 93094 h 2336623"/>
              <a:gd name="connsiteX25" fmla="*/ 2615879 w 3474503"/>
              <a:gd name="connsiteY25" fmla="*/ 199011 h 2336623"/>
              <a:gd name="connsiteX26" fmla="*/ 2685327 w 3474503"/>
              <a:gd name="connsiteY26" fmla="*/ 181649 h 2336623"/>
              <a:gd name="connsiteX27" fmla="*/ 2766350 w 3474503"/>
              <a:gd name="connsiteY27" fmla="*/ 308970 h 2336623"/>
              <a:gd name="connsiteX28" fmla="*/ 2824223 w 3474503"/>
              <a:gd name="connsiteY28" fmla="*/ 175861 h 2336623"/>
              <a:gd name="connsiteX29" fmla="*/ 2939970 w 3474503"/>
              <a:gd name="connsiteY29" fmla="*/ 280034 h 2336623"/>
              <a:gd name="connsiteX30" fmla="*/ 3003631 w 3474503"/>
              <a:gd name="connsiteY30" fmla="*/ 2241 h 2336623"/>
              <a:gd name="connsiteX31" fmla="*/ 3119377 w 3474503"/>
              <a:gd name="connsiteY31" fmla="*/ 459441 h 2336623"/>
              <a:gd name="connsiteX32" fmla="*/ 3194613 w 3474503"/>
              <a:gd name="connsiteY32" fmla="*/ 164287 h 2336623"/>
              <a:gd name="connsiteX33" fmla="*/ 3246699 w 3474503"/>
              <a:gd name="connsiteY33" fmla="*/ 297396 h 2336623"/>
              <a:gd name="connsiteX34" fmla="*/ 3287210 w 3474503"/>
              <a:gd name="connsiteY34" fmla="*/ 239522 h 2336623"/>
              <a:gd name="connsiteX35" fmla="*/ 3379808 w 3474503"/>
              <a:gd name="connsiteY35" fmla="*/ 320545 h 2336623"/>
              <a:gd name="connsiteX36" fmla="*/ 3474503 w 3474503"/>
              <a:gd name="connsiteY36"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02859 w 3474503"/>
              <a:gd name="connsiteY22" fmla="*/ 190936 h 2336623"/>
              <a:gd name="connsiteX23" fmla="*/ 2483670 w 3474503"/>
              <a:gd name="connsiteY23" fmla="*/ 93094 h 2336623"/>
              <a:gd name="connsiteX24" fmla="*/ 2615879 w 3474503"/>
              <a:gd name="connsiteY24" fmla="*/ 199011 h 2336623"/>
              <a:gd name="connsiteX25" fmla="*/ 2685327 w 3474503"/>
              <a:gd name="connsiteY25" fmla="*/ 181649 h 2336623"/>
              <a:gd name="connsiteX26" fmla="*/ 2766350 w 3474503"/>
              <a:gd name="connsiteY26" fmla="*/ 308970 h 2336623"/>
              <a:gd name="connsiteX27" fmla="*/ 2824223 w 3474503"/>
              <a:gd name="connsiteY27" fmla="*/ 175861 h 2336623"/>
              <a:gd name="connsiteX28" fmla="*/ 2939970 w 3474503"/>
              <a:gd name="connsiteY28" fmla="*/ 280034 h 2336623"/>
              <a:gd name="connsiteX29" fmla="*/ 3003631 w 3474503"/>
              <a:gd name="connsiteY29" fmla="*/ 2241 h 2336623"/>
              <a:gd name="connsiteX30" fmla="*/ 3119377 w 3474503"/>
              <a:gd name="connsiteY30" fmla="*/ 459441 h 2336623"/>
              <a:gd name="connsiteX31" fmla="*/ 3194613 w 3474503"/>
              <a:gd name="connsiteY31" fmla="*/ 164287 h 2336623"/>
              <a:gd name="connsiteX32" fmla="*/ 3246699 w 3474503"/>
              <a:gd name="connsiteY32" fmla="*/ 297396 h 2336623"/>
              <a:gd name="connsiteX33" fmla="*/ 3287210 w 3474503"/>
              <a:gd name="connsiteY33" fmla="*/ 239522 h 2336623"/>
              <a:gd name="connsiteX34" fmla="*/ 3379808 w 3474503"/>
              <a:gd name="connsiteY34" fmla="*/ 320545 h 2336623"/>
              <a:gd name="connsiteX35" fmla="*/ 3474503 w 3474503"/>
              <a:gd name="connsiteY35"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287210 w 3474503"/>
              <a:gd name="connsiteY32" fmla="*/ 239522 h 2336623"/>
              <a:gd name="connsiteX33" fmla="*/ 3379808 w 3474503"/>
              <a:gd name="connsiteY33" fmla="*/ 320545 h 2336623"/>
              <a:gd name="connsiteX34" fmla="*/ 3474503 w 3474503"/>
              <a:gd name="connsiteY34"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379808 w 3474503"/>
              <a:gd name="connsiteY32" fmla="*/ 320545 h 2336623"/>
              <a:gd name="connsiteX33" fmla="*/ 3474503 w 3474503"/>
              <a:gd name="connsiteY33"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246699 w 3474503"/>
              <a:gd name="connsiteY31" fmla="*/ 297396 h 2336623"/>
              <a:gd name="connsiteX32" fmla="*/ 3474503 w 3474503"/>
              <a:gd name="connsiteY32"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194613 w 3474503"/>
              <a:gd name="connsiteY30" fmla="*/ 164287 h 2336623"/>
              <a:gd name="connsiteX31" fmla="*/ 3474503 w 3474503"/>
              <a:gd name="connsiteY31" fmla="*/ 1519473 h 2336623"/>
              <a:gd name="connsiteX0" fmla="*/ 0 w 3474503"/>
              <a:gd name="connsiteY0" fmla="*/ 2236155 h 2336623"/>
              <a:gd name="connsiteX1" fmla="*/ 86810 w 3474503"/>
              <a:gd name="connsiteY1" fmla="*/ 2160920 h 2336623"/>
              <a:gd name="connsiteX2" fmla="*/ 179408 w 3474503"/>
              <a:gd name="connsiteY2" fmla="*/ 2230368 h 2336623"/>
              <a:gd name="connsiteX3" fmla="*/ 219919 w 3474503"/>
              <a:gd name="connsiteY3" fmla="*/ 2317178 h 2336623"/>
              <a:gd name="connsiteX4" fmla="*/ 289367 w 3474503"/>
              <a:gd name="connsiteY4" fmla="*/ 2172494 h 2336623"/>
              <a:gd name="connsiteX5" fmla="*/ 381965 w 3474503"/>
              <a:gd name="connsiteY5" fmla="*/ 2241942 h 2336623"/>
              <a:gd name="connsiteX6" fmla="*/ 428264 w 3474503"/>
              <a:gd name="connsiteY6" fmla="*/ 2207218 h 2336623"/>
              <a:gd name="connsiteX7" fmla="*/ 497712 w 3474503"/>
              <a:gd name="connsiteY7" fmla="*/ 2270879 h 2336623"/>
              <a:gd name="connsiteX8" fmla="*/ 561372 w 3474503"/>
              <a:gd name="connsiteY8" fmla="*/ 2184069 h 2336623"/>
              <a:gd name="connsiteX9" fmla="*/ 677119 w 3474503"/>
              <a:gd name="connsiteY9" fmla="*/ 2334540 h 2336623"/>
              <a:gd name="connsiteX10" fmla="*/ 763929 w 3474503"/>
              <a:gd name="connsiteY10" fmla="*/ 2050960 h 2336623"/>
              <a:gd name="connsiteX11" fmla="*/ 810228 w 3474503"/>
              <a:gd name="connsiteY11" fmla="*/ 2224580 h 2336623"/>
              <a:gd name="connsiteX12" fmla="*/ 920188 w 3474503"/>
              <a:gd name="connsiteY12" fmla="*/ 2143558 h 2336623"/>
              <a:gd name="connsiteX13" fmla="*/ 1001210 w 3474503"/>
              <a:gd name="connsiteY13" fmla="*/ 2265092 h 2336623"/>
              <a:gd name="connsiteX14" fmla="*/ 1105383 w 3474503"/>
              <a:gd name="connsiteY14" fmla="*/ 2207218 h 2336623"/>
              <a:gd name="connsiteX15" fmla="*/ 1226917 w 3474503"/>
              <a:gd name="connsiteY15" fmla="*/ 2247730 h 2336623"/>
              <a:gd name="connsiteX16" fmla="*/ 1354238 w 3474503"/>
              <a:gd name="connsiteY16" fmla="*/ 2010449 h 2336623"/>
              <a:gd name="connsiteX17" fmla="*/ 1458410 w 3474503"/>
              <a:gd name="connsiteY17" fmla="*/ 2311391 h 2336623"/>
              <a:gd name="connsiteX18" fmla="*/ 1574157 w 3474503"/>
              <a:gd name="connsiteY18" fmla="*/ 2276666 h 2336623"/>
              <a:gd name="connsiteX19" fmla="*/ 1655180 w 3474503"/>
              <a:gd name="connsiteY19" fmla="*/ 2131983 h 2336623"/>
              <a:gd name="connsiteX20" fmla="*/ 1689904 w 3474503"/>
              <a:gd name="connsiteY20" fmla="*/ 1941001 h 2336623"/>
              <a:gd name="connsiteX21" fmla="*/ 1716221 w 3474503"/>
              <a:gd name="connsiteY21" fmla="*/ 1480126 h 2336623"/>
              <a:gd name="connsiteX22" fmla="*/ 2483670 w 3474503"/>
              <a:gd name="connsiteY22" fmla="*/ 93094 h 2336623"/>
              <a:gd name="connsiteX23" fmla="*/ 2615879 w 3474503"/>
              <a:gd name="connsiteY23" fmla="*/ 199011 h 2336623"/>
              <a:gd name="connsiteX24" fmla="*/ 2685327 w 3474503"/>
              <a:gd name="connsiteY24" fmla="*/ 181649 h 2336623"/>
              <a:gd name="connsiteX25" fmla="*/ 2766350 w 3474503"/>
              <a:gd name="connsiteY25" fmla="*/ 308970 h 2336623"/>
              <a:gd name="connsiteX26" fmla="*/ 2824223 w 3474503"/>
              <a:gd name="connsiteY26" fmla="*/ 175861 h 2336623"/>
              <a:gd name="connsiteX27" fmla="*/ 2939970 w 3474503"/>
              <a:gd name="connsiteY27" fmla="*/ 280034 h 2336623"/>
              <a:gd name="connsiteX28" fmla="*/ 3003631 w 3474503"/>
              <a:gd name="connsiteY28" fmla="*/ 2241 h 2336623"/>
              <a:gd name="connsiteX29" fmla="*/ 3119377 w 3474503"/>
              <a:gd name="connsiteY29" fmla="*/ 459441 h 2336623"/>
              <a:gd name="connsiteX30" fmla="*/ 3474503 w 3474503"/>
              <a:gd name="connsiteY30" fmla="*/ 1519473 h 2336623"/>
              <a:gd name="connsiteX0" fmla="*/ 0 w 3474503"/>
              <a:gd name="connsiteY0" fmla="*/ 2287484 h 2387952"/>
              <a:gd name="connsiteX1" fmla="*/ 86810 w 3474503"/>
              <a:gd name="connsiteY1" fmla="*/ 2212249 h 2387952"/>
              <a:gd name="connsiteX2" fmla="*/ 179408 w 3474503"/>
              <a:gd name="connsiteY2" fmla="*/ 2281697 h 2387952"/>
              <a:gd name="connsiteX3" fmla="*/ 219919 w 3474503"/>
              <a:gd name="connsiteY3" fmla="*/ 2368507 h 2387952"/>
              <a:gd name="connsiteX4" fmla="*/ 289367 w 3474503"/>
              <a:gd name="connsiteY4" fmla="*/ 2223823 h 2387952"/>
              <a:gd name="connsiteX5" fmla="*/ 381965 w 3474503"/>
              <a:gd name="connsiteY5" fmla="*/ 2293271 h 2387952"/>
              <a:gd name="connsiteX6" fmla="*/ 428264 w 3474503"/>
              <a:gd name="connsiteY6" fmla="*/ 2258547 h 2387952"/>
              <a:gd name="connsiteX7" fmla="*/ 497712 w 3474503"/>
              <a:gd name="connsiteY7" fmla="*/ 2322208 h 2387952"/>
              <a:gd name="connsiteX8" fmla="*/ 561372 w 3474503"/>
              <a:gd name="connsiteY8" fmla="*/ 2235398 h 2387952"/>
              <a:gd name="connsiteX9" fmla="*/ 677119 w 3474503"/>
              <a:gd name="connsiteY9" fmla="*/ 2385869 h 2387952"/>
              <a:gd name="connsiteX10" fmla="*/ 763929 w 3474503"/>
              <a:gd name="connsiteY10" fmla="*/ 2102289 h 2387952"/>
              <a:gd name="connsiteX11" fmla="*/ 810228 w 3474503"/>
              <a:gd name="connsiteY11" fmla="*/ 2275909 h 2387952"/>
              <a:gd name="connsiteX12" fmla="*/ 920188 w 3474503"/>
              <a:gd name="connsiteY12" fmla="*/ 2194887 h 2387952"/>
              <a:gd name="connsiteX13" fmla="*/ 1001210 w 3474503"/>
              <a:gd name="connsiteY13" fmla="*/ 2316421 h 2387952"/>
              <a:gd name="connsiteX14" fmla="*/ 1105383 w 3474503"/>
              <a:gd name="connsiteY14" fmla="*/ 2258547 h 2387952"/>
              <a:gd name="connsiteX15" fmla="*/ 1226917 w 3474503"/>
              <a:gd name="connsiteY15" fmla="*/ 2299059 h 2387952"/>
              <a:gd name="connsiteX16" fmla="*/ 1354238 w 3474503"/>
              <a:gd name="connsiteY16" fmla="*/ 2061778 h 2387952"/>
              <a:gd name="connsiteX17" fmla="*/ 1458410 w 3474503"/>
              <a:gd name="connsiteY17" fmla="*/ 2362720 h 2387952"/>
              <a:gd name="connsiteX18" fmla="*/ 1574157 w 3474503"/>
              <a:gd name="connsiteY18" fmla="*/ 2327995 h 2387952"/>
              <a:gd name="connsiteX19" fmla="*/ 1655180 w 3474503"/>
              <a:gd name="connsiteY19" fmla="*/ 2183312 h 2387952"/>
              <a:gd name="connsiteX20" fmla="*/ 1689904 w 3474503"/>
              <a:gd name="connsiteY20" fmla="*/ 1992330 h 2387952"/>
              <a:gd name="connsiteX21" fmla="*/ 1716221 w 3474503"/>
              <a:gd name="connsiteY21" fmla="*/ 1531455 h 2387952"/>
              <a:gd name="connsiteX22" fmla="*/ 2483670 w 3474503"/>
              <a:gd name="connsiteY22" fmla="*/ 144423 h 2387952"/>
              <a:gd name="connsiteX23" fmla="*/ 2615879 w 3474503"/>
              <a:gd name="connsiteY23" fmla="*/ 250340 h 2387952"/>
              <a:gd name="connsiteX24" fmla="*/ 2685327 w 3474503"/>
              <a:gd name="connsiteY24" fmla="*/ 232978 h 2387952"/>
              <a:gd name="connsiteX25" fmla="*/ 2766350 w 3474503"/>
              <a:gd name="connsiteY25" fmla="*/ 360299 h 2387952"/>
              <a:gd name="connsiteX26" fmla="*/ 2824223 w 3474503"/>
              <a:gd name="connsiteY26" fmla="*/ 227190 h 2387952"/>
              <a:gd name="connsiteX27" fmla="*/ 2939970 w 3474503"/>
              <a:gd name="connsiteY27" fmla="*/ 331363 h 2387952"/>
              <a:gd name="connsiteX28" fmla="*/ 3003631 w 3474503"/>
              <a:gd name="connsiteY28" fmla="*/ 53570 h 2387952"/>
              <a:gd name="connsiteX29" fmla="*/ 3474503 w 3474503"/>
              <a:gd name="connsiteY29" fmla="*/ 1570802 h 2387952"/>
              <a:gd name="connsiteX0" fmla="*/ 0 w 3474503"/>
              <a:gd name="connsiteY0" fmla="*/ 2218724 h 2319192"/>
              <a:gd name="connsiteX1" fmla="*/ 86810 w 3474503"/>
              <a:gd name="connsiteY1" fmla="*/ 2143489 h 2319192"/>
              <a:gd name="connsiteX2" fmla="*/ 179408 w 3474503"/>
              <a:gd name="connsiteY2" fmla="*/ 2212937 h 2319192"/>
              <a:gd name="connsiteX3" fmla="*/ 219919 w 3474503"/>
              <a:gd name="connsiteY3" fmla="*/ 2299747 h 2319192"/>
              <a:gd name="connsiteX4" fmla="*/ 289367 w 3474503"/>
              <a:gd name="connsiteY4" fmla="*/ 2155063 h 2319192"/>
              <a:gd name="connsiteX5" fmla="*/ 381965 w 3474503"/>
              <a:gd name="connsiteY5" fmla="*/ 2224511 h 2319192"/>
              <a:gd name="connsiteX6" fmla="*/ 428264 w 3474503"/>
              <a:gd name="connsiteY6" fmla="*/ 2189787 h 2319192"/>
              <a:gd name="connsiteX7" fmla="*/ 497712 w 3474503"/>
              <a:gd name="connsiteY7" fmla="*/ 2253448 h 2319192"/>
              <a:gd name="connsiteX8" fmla="*/ 561372 w 3474503"/>
              <a:gd name="connsiteY8" fmla="*/ 2166638 h 2319192"/>
              <a:gd name="connsiteX9" fmla="*/ 677119 w 3474503"/>
              <a:gd name="connsiteY9" fmla="*/ 2317109 h 2319192"/>
              <a:gd name="connsiteX10" fmla="*/ 763929 w 3474503"/>
              <a:gd name="connsiteY10" fmla="*/ 2033529 h 2319192"/>
              <a:gd name="connsiteX11" fmla="*/ 810228 w 3474503"/>
              <a:gd name="connsiteY11" fmla="*/ 2207149 h 2319192"/>
              <a:gd name="connsiteX12" fmla="*/ 920188 w 3474503"/>
              <a:gd name="connsiteY12" fmla="*/ 2126127 h 2319192"/>
              <a:gd name="connsiteX13" fmla="*/ 1001210 w 3474503"/>
              <a:gd name="connsiteY13" fmla="*/ 2247661 h 2319192"/>
              <a:gd name="connsiteX14" fmla="*/ 1105383 w 3474503"/>
              <a:gd name="connsiteY14" fmla="*/ 2189787 h 2319192"/>
              <a:gd name="connsiteX15" fmla="*/ 1226917 w 3474503"/>
              <a:gd name="connsiteY15" fmla="*/ 2230299 h 2319192"/>
              <a:gd name="connsiteX16" fmla="*/ 1354238 w 3474503"/>
              <a:gd name="connsiteY16" fmla="*/ 1993018 h 2319192"/>
              <a:gd name="connsiteX17" fmla="*/ 1458410 w 3474503"/>
              <a:gd name="connsiteY17" fmla="*/ 2293960 h 2319192"/>
              <a:gd name="connsiteX18" fmla="*/ 1574157 w 3474503"/>
              <a:gd name="connsiteY18" fmla="*/ 2259235 h 2319192"/>
              <a:gd name="connsiteX19" fmla="*/ 1655180 w 3474503"/>
              <a:gd name="connsiteY19" fmla="*/ 2114552 h 2319192"/>
              <a:gd name="connsiteX20" fmla="*/ 1689904 w 3474503"/>
              <a:gd name="connsiteY20" fmla="*/ 1923570 h 2319192"/>
              <a:gd name="connsiteX21" fmla="*/ 1716221 w 3474503"/>
              <a:gd name="connsiteY21" fmla="*/ 1462695 h 2319192"/>
              <a:gd name="connsiteX22" fmla="*/ 2483670 w 3474503"/>
              <a:gd name="connsiteY22" fmla="*/ 75663 h 2319192"/>
              <a:gd name="connsiteX23" fmla="*/ 2615879 w 3474503"/>
              <a:gd name="connsiteY23" fmla="*/ 181580 h 2319192"/>
              <a:gd name="connsiteX24" fmla="*/ 2685327 w 3474503"/>
              <a:gd name="connsiteY24" fmla="*/ 164218 h 2319192"/>
              <a:gd name="connsiteX25" fmla="*/ 2766350 w 3474503"/>
              <a:gd name="connsiteY25" fmla="*/ 291539 h 2319192"/>
              <a:gd name="connsiteX26" fmla="*/ 2824223 w 3474503"/>
              <a:gd name="connsiteY26" fmla="*/ 158430 h 2319192"/>
              <a:gd name="connsiteX27" fmla="*/ 2939970 w 3474503"/>
              <a:gd name="connsiteY27" fmla="*/ 262603 h 2319192"/>
              <a:gd name="connsiteX28" fmla="*/ 3474503 w 3474503"/>
              <a:gd name="connsiteY28" fmla="*/ 1502042 h 2319192"/>
              <a:gd name="connsiteX0" fmla="*/ 0 w 3474503"/>
              <a:gd name="connsiteY0" fmla="*/ 2218724 h 2319192"/>
              <a:gd name="connsiteX1" fmla="*/ 86810 w 3474503"/>
              <a:gd name="connsiteY1" fmla="*/ 2143489 h 2319192"/>
              <a:gd name="connsiteX2" fmla="*/ 179408 w 3474503"/>
              <a:gd name="connsiteY2" fmla="*/ 2212937 h 2319192"/>
              <a:gd name="connsiteX3" fmla="*/ 219919 w 3474503"/>
              <a:gd name="connsiteY3" fmla="*/ 2299747 h 2319192"/>
              <a:gd name="connsiteX4" fmla="*/ 289367 w 3474503"/>
              <a:gd name="connsiteY4" fmla="*/ 2155063 h 2319192"/>
              <a:gd name="connsiteX5" fmla="*/ 381965 w 3474503"/>
              <a:gd name="connsiteY5" fmla="*/ 2224511 h 2319192"/>
              <a:gd name="connsiteX6" fmla="*/ 428264 w 3474503"/>
              <a:gd name="connsiteY6" fmla="*/ 2189787 h 2319192"/>
              <a:gd name="connsiteX7" fmla="*/ 497712 w 3474503"/>
              <a:gd name="connsiteY7" fmla="*/ 2253448 h 2319192"/>
              <a:gd name="connsiteX8" fmla="*/ 561372 w 3474503"/>
              <a:gd name="connsiteY8" fmla="*/ 2166638 h 2319192"/>
              <a:gd name="connsiteX9" fmla="*/ 677119 w 3474503"/>
              <a:gd name="connsiteY9" fmla="*/ 2317109 h 2319192"/>
              <a:gd name="connsiteX10" fmla="*/ 763929 w 3474503"/>
              <a:gd name="connsiteY10" fmla="*/ 2033529 h 2319192"/>
              <a:gd name="connsiteX11" fmla="*/ 810228 w 3474503"/>
              <a:gd name="connsiteY11" fmla="*/ 2207149 h 2319192"/>
              <a:gd name="connsiteX12" fmla="*/ 920188 w 3474503"/>
              <a:gd name="connsiteY12" fmla="*/ 2126127 h 2319192"/>
              <a:gd name="connsiteX13" fmla="*/ 1001210 w 3474503"/>
              <a:gd name="connsiteY13" fmla="*/ 2247661 h 2319192"/>
              <a:gd name="connsiteX14" fmla="*/ 1105383 w 3474503"/>
              <a:gd name="connsiteY14" fmla="*/ 2189787 h 2319192"/>
              <a:gd name="connsiteX15" fmla="*/ 1226917 w 3474503"/>
              <a:gd name="connsiteY15" fmla="*/ 2230299 h 2319192"/>
              <a:gd name="connsiteX16" fmla="*/ 1354238 w 3474503"/>
              <a:gd name="connsiteY16" fmla="*/ 1993018 h 2319192"/>
              <a:gd name="connsiteX17" fmla="*/ 1458410 w 3474503"/>
              <a:gd name="connsiteY17" fmla="*/ 2293960 h 2319192"/>
              <a:gd name="connsiteX18" fmla="*/ 1574157 w 3474503"/>
              <a:gd name="connsiteY18" fmla="*/ 2259235 h 2319192"/>
              <a:gd name="connsiteX19" fmla="*/ 1655180 w 3474503"/>
              <a:gd name="connsiteY19" fmla="*/ 2114552 h 2319192"/>
              <a:gd name="connsiteX20" fmla="*/ 1689904 w 3474503"/>
              <a:gd name="connsiteY20" fmla="*/ 1923570 h 2319192"/>
              <a:gd name="connsiteX21" fmla="*/ 1716221 w 3474503"/>
              <a:gd name="connsiteY21" fmla="*/ 1462695 h 2319192"/>
              <a:gd name="connsiteX22" fmla="*/ 2483670 w 3474503"/>
              <a:gd name="connsiteY22" fmla="*/ 75663 h 2319192"/>
              <a:gd name="connsiteX23" fmla="*/ 2615879 w 3474503"/>
              <a:gd name="connsiteY23" fmla="*/ 181580 h 2319192"/>
              <a:gd name="connsiteX24" fmla="*/ 2685327 w 3474503"/>
              <a:gd name="connsiteY24" fmla="*/ 164218 h 2319192"/>
              <a:gd name="connsiteX25" fmla="*/ 2766350 w 3474503"/>
              <a:gd name="connsiteY25" fmla="*/ 291539 h 2319192"/>
              <a:gd name="connsiteX26" fmla="*/ 2824223 w 3474503"/>
              <a:gd name="connsiteY26" fmla="*/ 158430 h 2319192"/>
              <a:gd name="connsiteX27" fmla="*/ 3474503 w 3474503"/>
              <a:gd name="connsiteY27" fmla="*/ 1502042 h 2319192"/>
              <a:gd name="connsiteX0" fmla="*/ 0 w 3474503"/>
              <a:gd name="connsiteY0" fmla="*/ 2221976 h 2322444"/>
              <a:gd name="connsiteX1" fmla="*/ 86810 w 3474503"/>
              <a:gd name="connsiteY1" fmla="*/ 2146741 h 2322444"/>
              <a:gd name="connsiteX2" fmla="*/ 179408 w 3474503"/>
              <a:gd name="connsiteY2" fmla="*/ 2216189 h 2322444"/>
              <a:gd name="connsiteX3" fmla="*/ 219919 w 3474503"/>
              <a:gd name="connsiteY3" fmla="*/ 2302999 h 2322444"/>
              <a:gd name="connsiteX4" fmla="*/ 289367 w 3474503"/>
              <a:gd name="connsiteY4" fmla="*/ 2158315 h 2322444"/>
              <a:gd name="connsiteX5" fmla="*/ 381965 w 3474503"/>
              <a:gd name="connsiteY5" fmla="*/ 2227763 h 2322444"/>
              <a:gd name="connsiteX6" fmla="*/ 428264 w 3474503"/>
              <a:gd name="connsiteY6" fmla="*/ 2193039 h 2322444"/>
              <a:gd name="connsiteX7" fmla="*/ 497712 w 3474503"/>
              <a:gd name="connsiteY7" fmla="*/ 2256700 h 2322444"/>
              <a:gd name="connsiteX8" fmla="*/ 561372 w 3474503"/>
              <a:gd name="connsiteY8" fmla="*/ 2169890 h 2322444"/>
              <a:gd name="connsiteX9" fmla="*/ 677119 w 3474503"/>
              <a:gd name="connsiteY9" fmla="*/ 2320361 h 2322444"/>
              <a:gd name="connsiteX10" fmla="*/ 763929 w 3474503"/>
              <a:gd name="connsiteY10" fmla="*/ 2036781 h 2322444"/>
              <a:gd name="connsiteX11" fmla="*/ 810228 w 3474503"/>
              <a:gd name="connsiteY11" fmla="*/ 2210401 h 2322444"/>
              <a:gd name="connsiteX12" fmla="*/ 920188 w 3474503"/>
              <a:gd name="connsiteY12" fmla="*/ 2129379 h 2322444"/>
              <a:gd name="connsiteX13" fmla="*/ 1001210 w 3474503"/>
              <a:gd name="connsiteY13" fmla="*/ 2250913 h 2322444"/>
              <a:gd name="connsiteX14" fmla="*/ 1105383 w 3474503"/>
              <a:gd name="connsiteY14" fmla="*/ 2193039 h 2322444"/>
              <a:gd name="connsiteX15" fmla="*/ 1226917 w 3474503"/>
              <a:gd name="connsiteY15" fmla="*/ 2233551 h 2322444"/>
              <a:gd name="connsiteX16" fmla="*/ 1354238 w 3474503"/>
              <a:gd name="connsiteY16" fmla="*/ 1996270 h 2322444"/>
              <a:gd name="connsiteX17" fmla="*/ 1458410 w 3474503"/>
              <a:gd name="connsiteY17" fmla="*/ 2297212 h 2322444"/>
              <a:gd name="connsiteX18" fmla="*/ 1574157 w 3474503"/>
              <a:gd name="connsiteY18" fmla="*/ 2262487 h 2322444"/>
              <a:gd name="connsiteX19" fmla="*/ 1655180 w 3474503"/>
              <a:gd name="connsiteY19" fmla="*/ 2117804 h 2322444"/>
              <a:gd name="connsiteX20" fmla="*/ 1689904 w 3474503"/>
              <a:gd name="connsiteY20" fmla="*/ 1926822 h 2322444"/>
              <a:gd name="connsiteX21" fmla="*/ 1716221 w 3474503"/>
              <a:gd name="connsiteY21" fmla="*/ 1465947 h 2322444"/>
              <a:gd name="connsiteX22" fmla="*/ 2483670 w 3474503"/>
              <a:gd name="connsiteY22" fmla="*/ 78915 h 2322444"/>
              <a:gd name="connsiteX23" fmla="*/ 2615879 w 3474503"/>
              <a:gd name="connsiteY23" fmla="*/ 184832 h 2322444"/>
              <a:gd name="connsiteX24" fmla="*/ 2766350 w 3474503"/>
              <a:gd name="connsiteY24" fmla="*/ 294791 h 2322444"/>
              <a:gd name="connsiteX25" fmla="*/ 2824223 w 3474503"/>
              <a:gd name="connsiteY25" fmla="*/ 161682 h 2322444"/>
              <a:gd name="connsiteX26" fmla="*/ 3474503 w 3474503"/>
              <a:gd name="connsiteY26" fmla="*/ 1505294 h 2322444"/>
              <a:gd name="connsiteX0" fmla="*/ 0 w 3474503"/>
              <a:gd name="connsiteY0" fmla="*/ 2125067 h 2225535"/>
              <a:gd name="connsiteX1" fmla="*/ 86810 w 3474503"/>
              <a:gd name="connsiteY1" fmla="*/ 2049832 h 2225535"/>
              <a:gd name="connsiteX2" fmla="*/ 179408 w 3474503"/>
              <a:gd name="connsiteY2" fmla="*/ 2119280 h 2225535"/>
              <a:gd name="connsiteX3" fmla="*/ 219919 w 3474503"/>
              <a:gd name="connsiteY3" fmla="*/ 2206090 h 2225535"/>
              <a:gd name="connsiteX4" fmla="*/ 289367 w 3474503"/>
              <a:gd name="connsiteY4" fmla="*/ 2061406 h 2225535"/>
              <a:gd name="connsiteX5" fmla="*/ 381965 w 3474503"/>
              <a:gd name="connsiteY5" fmla="*/ 2130854 h 2225535"/>
              <a:gd name="connsiteX6" fmla="*/ 428264 w 3474503"/>
              <a:gd name="connsiteY6" fmla="*/ 2096130 h 2225535"/>
              <a:gd name="connsiteX7" fmla="*/ 497712 w 3474503"/>
              <a:gd name="connsiteY7" fmla="*/ 2159791 h 2225535"/>
              <a:gd name="connsiteX8" fmla="*/ 561372 w 3474503"/>
              <a:gd name="connsiteY8" fmla="*/ 2072981 h 2225535"/>
              <a:gd name="connsiteX9" fmla="*/ 677119 w 3474503"/>
              <a:gd name="connsiteY9" fmla="*/ 2223452 h 2225535"/>
              <a:gd name="connsiteX10" fmla="*/ 763929 w 3474503"/>
              <a:gd name="connsiteY10" fmla="*/ 1939872 h 2225535"/>
              <a:gd name="connsiteX11" fmla="*/ 810228 w 3474503"/>
              <a:gd name="connsiteY11" fmla="*/ 2113492 h 2225535"/>
              <a:gd name="connsiteX12" fmla="*/ 920188 w 3474503"/>
              <a:gd name="connsiteY12" fmla="*/ 2032470 h 2225535"/>
              <a:gd name="connsiteX13" fmla="*/ 1001210 w 3474503"/>
              <a:gd name="connsiteY13" fmla="*/ 2154004 h 2225535"/>
              <a:gd name="connsiteX14" fmla="*/ 1105383 w 3474503"/>
              <a:gd name="connsiteY14" fmla="*/ 2096130 h 2225535"/>
              <a:gd name="connsiteX15" fmla="*/ 1226917 w 3474503"/>
              <a:gd name="connsiteY15" fmla="*/ 2136642 h 2225535"/>
              <a:gd name="connsiteX16" fmla="*/ 1354238 w 3474503"/>
              <a:gd name="connsiteY16" fmla="*/ 1899361 h 2225535"/>
              <a:gd name="connsiteX17" fmla="*/ 1458410 w 3474503"/>
              <a:gd name="connsiteY17" fmla="*/ 2200303 h 2225535"/>
              <a:gd name="connsiteX18" fmla="*/ 1574157 w 3474503"/>
              <a:gd name="connsiteY18" fmla="*/ 2165578 h 2225535"/>
              <a:gd name="connsiteX19" fmla="*/ 1655180 w 3474503"/>
              <a:gd name="connsiteY19" fmla="*/ 2020895 h 2225535"/>
              <a:gd name="connsiteX20" fmla="*/ 1689904 w 3474503"/>
              <a:gd name="connsiteY20" fmla="*/ 1829913 h 2225535"/>
              <a:gd name="connsiteX21" fmla="*/ 1716221 w 3474503"/>
              <a:gd name="connsiteY21" fmla="*/ 1369038 h 2225535"/>
              <a:gd name="connsiteX22" fmla="*/ 2615879 w 3474503"/>
              <a:gd name="connsiteY22" fmla="*/ 87923 h 2225535"/>
              <a:gd name="connsiteX23" fmla="*/ 2766350 w 3474503"/>
              <a:gd name="connsiteY23" fmla="*/ 197882 h 2225535"/>
              <a:gd name="connsiteX24" fmla="*/ 2824223 w 3474503"/>
              <a:gd name="connsiteY24" fmla="*/ 64773 h 2225535"/>
              <a:gd name="connsiteX25" fmla="*/ 3474503 w 3474503"/>
              <a:gd name="connsiteY25" fmla="*/ 1408385 h 2225535"/>
              <a:gd name="connsiteX0" fmla="*/ 0 w 3474503"/>
              <a:gd name="connsiteY0" fmla="*/ 2125067 h 2225535"/>
              <a:gd name="connsiteX1" fmla="*/ 86810 w 3474503"/>
              <a:gd name="connsiteY1" fmla="*/ 2049832 h 2225535"/>
              <a:gd name="connsiteX2" fmla="*/ 179408 w 3474503"/>
              <a:gd name="connsiteY2" fmla="*/ 2119280 h 2225535"/>
              <a:gd name="connsiteX3" fmla="*/ 219919 w 3474503"/>
              <a:gd name="connsiteY3" fmla="*/ 2206090 h 2225535"/>
              <a:gd name="connsiteX4" fmla="*/ 289367 w 3474503"/>
              <a:gd name="connsiteY4" fmla="*/ 2061406 h 2225535"/>
              <a:gd name="connsiteX5" fmla="*/ 381965 w 3474503"/>
              <a:gd name="connsiteY5" fmla="*/ 2130854 h 2225535"/>
              <a:gd name="connsiteX6" fmla="*/ 428264 w 3474503"/>
              <a:gd name="connsiteY6" fmla="*/ 2096130 h 2225535"/>
              <a:gd name="connsiteX7" fmla="*/ 497712 w 3474503"/>
              <a:gd name="connsiteY7" fmla="*/ 2159791 h 2225535"/>
              <a:gd name="connsiteX8" fmla="*/ 561372 w 3474503"/>
              <a:gd name="connsiteY8" fmla="*/ 2072981 h 2225535"/>
              <a:gd name="connsiteX9" fmla="*/ 677119 w 3474503"/>
              <a:gd name="connsiteY9" fmla="*/ 2223452 h 2225535"/>
              <a:gd name="connsiteX10" fmla="*/ 763929 w 3474503"/>
              <a:gd name="connsiteY10" fmla="*/ 1939872 h 2225535"/>
              <a:gd name="connsiteX11" fmla="*/ 810228 w 3474503"/>
              <a:gd name="connsiteY11" fmla="*/ 2113492 h 2225535"/>
              <a:gd name="connsiteX12" fmla="*/ 920188 w 3474503"/>
              <a:gd name="connsiteY12" fmla="*/ 2032470 h 2225535"/>
              <a:gd name="connsiteX13" fmla="*/ 1001210 w 3474503"/>
              <a:gd name="connsiteY13" fmla="*/ 2154004 h 2225535"/>
              <a:gd name="connsiteX14" fmla="*/ 1105383 w 3474503"/>
              <a:gd name="connsiteY14" fmla="*/ 2096130 h 2225535"/>
              <a:gd name="connsiteX15" fmla="*/ 1226917 w 3474503"/>
              <a:gd name="connsiteY15" fmla="*/ 2136642 h 2225535"/>
              <a:gd name="connsiteX16" fmla="*/ 1354238 w 3474503"/>
              <a:gd name="connsiteY16" fmla="*/ 1899361 h 2225535"/>
              <a:gd name="connsiteX17" fmla="*/ 1458410 w 3474503"/>
              <a:gd name="connsiteY17" fmla="*/ 2200303 h 2225535"/>
              <a:gd name="connsiteX18" fmla="*/ 1574157 w 3474503"/>
              <a:gd name="connsiteY18" fmla="*/ 2165578 h 2225535"/>
              <a:gd name="connsiteX19" fmla="*/ 1655180 w 3474503"/>
              <a:gd name="connsiteY19" fmla="*/ 2020895 h 2225535"/>
              <a:gd name="connsiteX20" fmla="*/ 1689904 w 3474503"/>
              <a:gd name="connsiteY20" fmla="*/ 1829913 h 2225535"/>
              <a:gd name="connsiteX21" fmla="*/ 1716221 w 3474503"/>
              <a:gd name="connsiteY21" fmla="*/ 1369038 h 2225535"/>
              <a:gd name="connsiteX22" fmla="*/ 2766350 w 3474503"/>
              <a:gd name="connsiteY22" fmla="*/ 197882 h 2225535"/>
              <a:gd name="connsiteX23" fmla="*/ 2824223 w 3474503"/>
              <a:gd name="connsiteY23" fmla="*/ 64773 h 2225535"/>
              <a:gd name="connsiteX24" fmla="*/ 3474503 w 3474503"/>
              <a:gd name="connsiteY24" fmla="*/ 1408385 h 2225535"/>
              <a:gd name="connsiteX0" fmla="*/ 0 w 3474503"/>
              <a:gd name="connsiteY0" fmla="*/ 2060326 h 2160794"/>
              <a:gd name="connsiteX1" fmla="*/ 86810 w 3474503"/>
              <a:gd name="connsiteY1" fmla="*/ 1985091 h 2160794"/>
              <a:gd name="connsiteX2" fmla="*/ 179408 w 3474503"/>
              <a:gd name="connsiteY2" fmla="*/ 2054539 h 2160794"/>
              <a:gd name="connsiteX3" fmla="*/ 219919 w 3474503"/>
              <a:gd name="connsiteY3" fmla="*/ 2141349 h 2160794"/>
              <a:gd name="connsiteX4" fmla="*/ 289367 w 3474503"/>
              <a:gd name="connsiteY4" fmla="*/ 1996665 h 2160794"/>
              <a:gd name="connsiteX5" fmla="*/ 381965 w 3474503"/>
              <a:gd name="connsiteY5" fmla="*/ 2066113 h 2160794"/>
              <a:gd name="connsiteX6" fmla="*/ 428264 w 3474503"/>
              <a:gd name="connsiteY6" fmla="*/ 2031389 h 2160794"/>
              <a:gd name="connsiteX7" fmla="*/ 497712 w 3474503"/>
              <a:gd name="connsiteY7" fmla="*/ 2095050 h 2160794"/>
              <a:gd name="connsiteX8" fmla="*/ 561372 w 3474503"/>
              <a:gd name="connsiteY8" fmla="*/ 2008240 h 2160794"/>
              <a:gd name="connsiteX9" fmla="*/ 677119 w 3474503"/>
              <a:gd name="connsiteY9" fmla="*/ 2158711 h 2160794"/>
              <a:gd name="connsiteX10" fmla="*/ 763929 w 3474503"/>
              <a:gd name="connsiteY10" fmla="*/ 1875131 h 2160794"/>
              <a:gd name="connsiteX11" fmla="*/ 810228 w 3474503"/>
              <a:gd name="connsiteY11" fmla="*/ 2048751 h 2160794"/>
              <a:gd name="connsiteX12" fmla="*/ 920188 w 3474503"/>
              <a:gd name="connsiteY12" fmla="*/ 1967729 h 2160794"/>
              <a:gd name="connsiteX13" fmla="*/ 1001210 w 3474503"/>
              <a:gd name="connsiteY13" fmla="*/ 2089263 h 2160794"/>
              <a:gd name="connsiteX14" fmla="*/ 1105383 w 3474503"/>
              <a:gd name="connsiteY14" fmla="*/ 2031389 h 2160794"/>
              <a:gd name="connsiteX15" fmla="*/ 1226917 w 3474503"/>
              <a:gd name="connsiteY15" fmla="*/ 2071901 h 2160794"/>
              <a:gd name="connsiteX16" fmla="*/ 1354238 w 3474503"/>
              <a:gd name="connsiteY16" fmla="*/ 1834620 h 2160794"/>
              <a:gd name="connsiteX17" fmla="*/ 1458410 w 3474503"/>
              <a:gd name="connsiteY17" fmla="*/ 2135562 h 2160794"/>
              <a:gd name="connsiteX18" fmla="*/ 1574157 w 3474503"/>
              <a:gd name="connsiteY18" fmla="*/ 2100837 h 2160794"/>
              <a:gd name="connsiteX19" fmla="*/ 1655180 w 3474503"/>
              <a:gd name="connsiteY19" fmla="*/ 1956154 h 2160794"/>
              <a:gd name="connsiteX20" fmla="*/ 1689904 w 3474503"/>
              <a:gd name="connsiteY20" fmla="*/ 1765172 h 2160794"/>
              <a:gd name="connsiteX21" fmla="*/ 1716221 w 3474503"/>
              <a:gd name="connsiteY21" fmla="*/ 1304297 h 2160794"/>
              <a:gd name="connsiteX22" fmla="*/ 2824223 w 3474503"/>
              <a:gd name="connsiteY22" fmla="*/ 32 h 2160794"/>
              <a:gd name="connsiteX23" fmla="*/ 3474503 w 3474503"/>
              <a:gd name="connsiteY23" fmla="*/ 1343644 h 2160794"/>
              <a:gd name="connsiteX0" fmla="*/ 0 w 3474503"/>
              <a:gd name="connsiteY0" fmla="*/ 780680 h 881148"/>
              <a:gd name="connsiteX1" fmla="*/ 86810 w 3474503"/>
              <a:gd name="connsiteY1" fmla="*/ 705445 h 881148"/>
              <a:gd name="connsiteX2" fmla="*/ 179408 w 3474503"/>
              <a:gd name="connsiteY2" fmla="*/ 774893 h 881148"/>
              <a:gd name="connsiteX3" fmla="*/ 219919 w 3474503"/>
              <a:gd name="connsiteY3" fmla="*/ 861703 h 881148"/>
              <a:gd name="connsiteX4" fmla="*/ 289367 w 3474503"/>
              <a:gd name="connsiteY4" fmla="*/ 717019 h 881148"/>
              <a:gd name="connsiteX5" fmla="*/ 381965 w 3474503"/>
              <a:gd name="connsiteY5" fmla="*/ 786467 h 881148"/>
              <a:gd name="connsiteX6" fmla="*/ 428264 w 3474503"/>
              <a:gd name="connsiteY6" fmla="*/ 751743 h 881148"/>
              <a:gd name="connsiteX7" fmla="*/ 497712 w 3474503"/>
              <a:gd name="connsiteY7" fmla="*/ 815404 h 881148"/>
              <a:gd name="connsiteX8" fmla="*/ 561372 w 3474503"/>
              <a:gd name="connsiteY8" fmla="*/ 728594 h 881148"/>
              <a:gd name="connsiteX9" fmla="*/ 677119 w 3474503"/>
              <a:gd name="connsiteY9" fmla="*/ 879065 h 881148"/>
              <a:gd name="connsiteX10" fmla="*/ 763929 w 3474503"/>
              <a:gd name="connsiteY10" fmla="*/ 595485 h 881148"/>
              <a:gd name="connsiteX11" fmla="*/ 810228 w 3474503"/>
              <a:gd name="connsiteY11" fmla="*/ 769105 h 881148"/>
              <a:gd name="connsiteX12" fmla="*/ 920188 w 3474503"/>
              <a:gd name="connsiteY12" fmla="*/ 688083 h 881148"/>
              <a:gd name="connsiteX13" fmla="*/ 1001210 w 3474503"/>
              <a:gd name="connsiteY13" fmla="*/ 809617 h 881148"/>
              <a:gd name="connsiteX14" fmla="*/ 1105383 w 3474503"/>
              <a:gd name="connsiteY14" fmla="*/ 751743 h 881148"/>
              <a:gd name="connsiteX15" fmla="*/ 1226917 w 3474503"/>
              <a:gd name="connsiteY15" fmla="*/ 792255 h 881148"/>
              <a:gd name="connsiteX16" fmla="*/ 1354238 w 3474503"/>
              <a:gd name="connsiteY16" fmla="*/ 554974 h 881148"/>
              <a:gd name="connsiteX17" fmla="*/ 1458410 w 3474503"/>
              <a:gd name="connsiteY17" fmla="*/ 855916 h 881148"/>
              <a:gd name="connsiteX18" fmla="*/ 1574157 w 3474503"/>
              <a:gd name="connsiteY18" fmla="*/ 821191 h 881148"/>
              <a:gd name="connsiteX19" fmla="*/ 1655180 w 3474503"/>
              <a:gd name="connsiteY19" fmla="*/ 676508 h 881148"/>
              <a:gd name="connsiteX20" fmla="*/ 1689904 w 3474503"/>
              <a:gd name="connsiteY20" fmla="*/ 485526 h 881148"/>
              <a:gd name="connsiteX21" fmla="*/ 1716221 w 3474503"/>
              <a:gd name="connsiteY21" fmla="*/ 24651 h 881148"/>
              <a:gd name="connsiteX22" fmla="*/ 3474503 w 3474503"/>
              <a:gd name="connsiteY22" fmla="*/ 63998 h 881148"/>
              <a:gd name="connsiteX0" fmla="*/ 0 w 3474503"/>
              <a:gd name="connsiteY0" fmla="*/ 756164 h 856632"/>
              <a:gd name="connsiteX1" fmla="*/ 86810 w 3474503"/>
              <a:gd name="connsiteY1" fmla="*/ 680929 h 856632"/>
              <a:gd name="connsiteX2" fmla="*/ 179408 w 3474503"/>
              <a:gd name="connsiteY2" fmla="*/ 750377 h 856632"/>
              <a:gd name="connsiteX3" fmla="*/ 219919 w 3474503"/>
              <a:gd name="connsiteY3" fmla="*/ 837187 h 856632"/>
              <a:gd name="connsiteX4" fmla="*/ 289367 w 3474503"/>
              <a:gd name="connsiteY4" fmla="*/ 692503 h 856632"/>
              <a:gd name="connsiteX5" fmla="*/ 381965 w 3474503"/>
              <a:gd name="connsiteY5" fmla="*/ 761951 h 856632"/>
              <a:gd name="connsiteX6" fmla="*/ 428264 w 3474503"/>
              <a:gd name="connsiteY6" fmla="*/ 727227 h 856632"/>
              <a:gd name="connsiteX7" fmla="*/ 497712 w 3474503"/>
              <a:gd name="connsiteY7" fmla="*/ 790888 h 856632"/>
              <a:gd name="connsiteX8" fmla="*/ 561372 w 3474503"/>
              <a:gd name="connsiteY8" fmla="*/ 704078 h 856632"/>
              <a:gd name="connsiteX9" fmla="*/ 677119 w 3474503"/>
              <a:gd name="connsiteY9" fmla="*/ 854549 h 856632"/>
              <a:gd name="connsiteX10" fmla="*/ 763929 w 3474503"/>
              <a:gd name="connsiteY10" fmla="*/ 570969 h 856632"/>
              <a:gd name="connsiteX11" fmla="*/ 810228 w 3474503"/>
              <a:gd name="connsiteY11" fmla="*/ 744589 h 856632"/>
              <a:gd name="connsiteX12" fmla="*/ 920188 w 3474503"/>
              <a:gd name="connsiteY12" fmla="*/ 663567 h 856632"/>
              <a:gd name="connsiteX13" fmla="*/ 1001210 w 3474503"/>
              <a:gd name="connsiteY13" fmla="*/ 785101 h 856632"/>
              <a:gd name="connsiteX14" fmla="*/ 1105383 w 3474503"/>
              <a:gd name="connsiteY14" fmla="*/ 727227 h 856632"/>
              <a:gd name="connsiteX15" fmla="*/ 1226917 w 3474503"/>
              <a:gd name="connsiteY15" fmla="*/ 767739 h 856632"/>
              <a:gd name="connsiteX16" fmla="*/ 1354238 w 3474503"/>
              <a:gd name="connsiteY16" fmla="*/ 530458 h 856632"/>
              <a:gd name="connsiteX17" fmla="*/ 1458410 w 3474503"/>
              <a:gd name="connsiteY17" fmla="*/ 831400 h 856632"/>
              <a:gd name="connsiteX18" fmla="*/ 1574157 w 3474503"/>
              <a:gd name="connsiteY18" fmla="*/ 796675 h 856632"/>
              <a:gd name="connsiteX19" fmla="*/ 1655180 w 3474503"/>
              <a:gd name="connsiteY19" fmla="*/ 651992 h 856632"/>
              <a:gd name="connsiteX20" fmla="*/ 1689904 w 3474503"/>
              <a:gd name="connsiteY20" fmla="*/ 461010 h 856632"/>
              <a:gd name="connsiteX21" fmla="*/ 1716221 w 3474503"/>
              <a:gd name="connsiteY21" fmla="*/ 135 h 856632"/>
              <a:gd name="connsiteX22" fmla="*/ 3474503 w 3474503"/>
              <a:gd name="connsiteY22" fmla="*/ 39482 h 856632"/>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 name="connsiteX0" fmla="*/ 0 w 3479763"/>
              <a:gd name="connsiteY0" fmla="*/ 757806 h 858274"/>
              <a:gd name="connsiteX1" fmla="*/ 86810 w 3479763"/>
              <a:gd name="connsiteY1" fmla="*/ 682571 h 858274"/>
              <a:gd name="connsiteX2" fmla="*/ 179408 w 3479763"/>
              <a:gd name="connsiteY2" fmla="*/ 752019 h 858274"/>
              <a:gd name="connsiteX3" fmla="*/ 219919 w 3479763"/>
              <a:gd name="connsiteY3" fmla="*/ 838829 h 858274"/>
              <a:gd name="connsiteX4" fmla="*/ 289367 w 3479763"/>
              <a:gd name="connsiteY4" fmla="*/ 694145 h 858274"/>
              <a:gd name="connsiteX5" fmla="*/ 381965 w 3479763"/>
              <a:gd name="connsiteY5" fmla="*/ 763593 h 858274"/>
              <a:gd name="connsiteX6" fmla="*/ 428264 w 3479763"/>
              <a:gd name="connsiteY6" fmla="*/ 728869 h 858274"/>
              <a:gd name="connsiteX7" fmla="*/ 497712 w 3479763"/>
              <a:gd name="connsiteY7" fmla="*/ 792530 h 858274"/>
              <a:gd name="connsiteX8" fmla="*/ 561372 w 3479763"/>
              <a:gd name="connsiteY8" fmla="*/ 705720 h 858274"/>
              <a:gd name="connsiteX9" fmla="*/ 677119 w 3479763"/>
              <a:gd name="connsiteY9" fmla="*/ 856191 h 858274"/>
              <a:gd name="connsiteX10" fmla="*/ 763929 w 3479763"/>
              <a:gd name="connsiteY10" fmla="*/ 572611 h 858274"/>
              <a:gd name="connsiteX11" fmla="*/ 810228 w 3479763"/>
              <a:gd name="connsiteY11" fmla="*/ 746231 h 858274"/>
              <a:gd name="connsiteX12" fmla="*/ 920188 w 3479763"/>
              <a:gd name="connsiteY12" fmla="*/ 665209 h 858274"/>
              <a:gd name="connsiteX13" fmla="*/ 1001210 w 3479763"/>
              <a:gd name="connsiteY13" fmla="*/ 786743 h 858274"/>
              <a:gd name="connsiteX14" fmla="*/ 1105383 w 3479763"/>
              <a:gd name="connsiteY14" fmla="*/ 728869 h 858274"/>
              <a:gd name="connsiteX15" fmla="*/ 1226917 w 3479763"/>
              <a:gd name="connsiteY15" fmla="*/ 769381 h 858274"/>
              <a:gd name="connsiteX16" fmla="*/ 1354238 w 3479763"/>
              <a:gd name="connsiteY16" fmla="*/ 532100 h 858274"/>
              <a:gd name="connsiteX17" fmla="*/ 1458410 w 3479763"/>
              <a:gd name="connsiteY17" fmla="*/ 833042 h 858274"/>
              <a:gd name="connsiteX18" fmla="*/ 1574157 w 3479763"/>
              <a:gd name="connsiteY18" fmla="*/ 798317 h 858274"/>
              <a:gd name="connsiteX19" fmla="*/ 1655180 w 3479763"/>
              <a:gd name="connsiteY19" fmla="*/ 653634 h 858274"/>
              <a:gd name="connsiteX20" fmla="*/ 1689904 w 3479763"/>
              <a:gd name="connsiteY20" fmla="*/ 462652 h 858274"/>
              <a:gd name="connsiteX21" fmla="*/ 1716221 w 3479763"/>
              <a:gd name="connsiteY21" fmla="*/ 1777 h 858274"/>
              <a:gd name="connsiteX22" fmla="*/ 3479763 w 3479763"/>
              <a:gd name="connsiteY22" fmla="*/ 0 h 85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79763" h="858274">
                <a:moveTo>
                  <a:pt x="0" y="757806"/>
                </a:moveTo>
                <a:cubicBezTo>
                  <a:pt x="28454" y="720670"/>
                  <a:pt x="56909" y="683535"/>
                  <a:pt x="86810" y="682571"/>
                </a:cubicBezTo>
                <a:cubicBezTo>
                  <a:pt x="116711" y="681607"/>
                  <a:pt x="157223" y="725976"/>
                  <a:pt x="179408" y="752019"/>
                </a:cubicBezTo>
                <a:cubicBezTo>
                  <a:pt x="201593" y="778062"/>
                  <a:pt x="201593" y="848475"/>
                  <a:pt x="219919" y="838829"/>
                </a:cubicBezTo>
                <a:cubicBezTo>
                  <a:pt x="238245" y="829183"/>
                  <a:pt x="262359" y="706684"/>
                  <a:pt x="289367" y="694145"/>
                </a:cubicBezTo>
                <a:cubicBezTo>
                  <a:pt x="316375" y="681606"/>
                  <a:pt x="358816" y="757806"/>
                  <a:pt x="381965" y="763593"/>
                </a:cubicBezTo>
                <a:cubicBezTo>
                  <a:pt x="405114" y="769380"/>
                  <a:pt x="408973" y="724046"/>
                  <a:pt x="428264" y="728869"/>
                </a:cubicBezTo>
                <a:cubicBezTo>
                  <a:pt x="447555" y="733692"/>
                  <a:pt x="475527" y="796388"/>
                  <a:pt x="497712" y="792530"/>
                </a:cubicBezTo>
                <a:cubicBezTo>
                  <a:pt x="519897" y="788672"/>
                  <a:pt x="531471" y="695110"/>
                  <a:pt x="561372" y="705720"/>
                </a:cubicBezTo>
                <a:cubicBezTo>
                  <a:pt x="591273" y="716330"/>
                  <a:pt x="643360" y="878376"/>
                  <a:pt x="677119" y="856191"/>
                </a:cubicBezTo>
                <a:cubicBezTo>
                  <a:pt x="710878" y="834006"/>
                  <a:pt x="741744" y="590938"/>
                  <a:pt x="763929" y="572611"/>
                </a:cubicBezTo>
                <a:cubicBezTo>
                  <a:pt x="786114" y="554284"/>
                  <a:pt x="784185" y="730798"/>
                  <a:pt x="810228" y="746231"/>
                </a:cubicBezTo>
                <a:cubicBezTo>
                  <a:pt x="836271" y="761664"/>
                  <a:pt x="888358" y="658457"/>
                  <a:pt x="920188" y="665209"/>
                </a:cubicBezTo>
                <a:cubicBezTo>
                  <a:pt x="952018" y="671961"/>
                  <a:pt x="970344" y="776133"/>
                  <a:pt x="1001210" y="786743"/>
                </a:cubicBezTo>
                <a:cubicBezTo>
                  <a:pt x="1032076" y="797353"/>
                  <a:pt x="1067765" y="731763"/>
                  <a:pt x="1105383" y="728869"/>
                </a:cubicBezTo>
                <a:cubicBezTo>
                  <a:pt x="1143001" y="725975"/>
                  <a:pt x="1185441" y="802176"/>
                  <a:pt x="1226917" y="769381"/>
                </a:cubicBezTo>
                <a:cubicBezTo>
                  <a:pt x="1268393" y="736586"/>
                  <a:pt x="1315656" y="521490"/>
                  <a:pt x="1354238" y="532100"/>
                </a:cubicBezTo>
                <a:cubicBezTo>
                  <a:pt x="1392820" y="542710"/>
                  <a:pt x="1421757" y="788673"/>
                  <a:pt x="1458410" y="833042"/>
                </a:cubicBezTo>
                <a:cubicBezTo>
                  <a:pt x="1495063" y="877411"/>
                  <a:pt x="1541362" y="828218"/>
                  <a:pt x="1574157" y="798317"/>
                </a:cubicBezTo>
                <a:cubicBezTo>
                  <a:pt x="1606952" y="768416"/>
                  <a:pt x="1635889" y="709578"/>
                  <a:pt x="1655180" y="653634"/>
                </a:cubicBezTo>
                <a:cubicBezTo>
                  <a:pt x="1674471" y="597690"/>
                  <a:pt x="1679731" y="571295"/>
                  <a:pt x="1689904" y="462652"/>
                </a:cubicBezTo>
                <a:cubicBezTo>
                  <a:pt x="1700077" y="354009"/>
                  <a:pt x="1684434" y="321193"/>
                  <a:pt x="1716221" y="1777"/>
                </a:cubicBezTo>
                <a:lnTo>
                  <a:pt x="3479763" y="0"/>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9" name="直線矢印コネクタ 48"/>
          <p:cNvCxnSpPr/>
          <p:nvPr/>
        </p:nvCxnSpPr>
        <p:spPr>
          <a:xfrm flipV="1">
            <a:off x="7395107" y="5137912"/>
            <a:ext cx="0" cy="108545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7390169" y="6241438"/>
            <a:ext cx="3417971" cy="0"/>
          </a:xfrm>
          <a:prstGeom prst="straightConnector1">
            <a:avLst/>
          </a:prstGeom>
          <a:ln w="4445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7102740" y="5979739"/>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テキスト ボックス 52"/>
          <p:cNvSpPr txBox="1"/>
          <p:nvPr/>
        </p:nvSpPr>
        <p:spPr>
          <a:xfrm>
            <a:off x="6845444" y="5056497"/>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フリーフォーム 57"/>
          <p:cNvSpPr/>
          <p:nvPr/>
        </p:nvSpPr>
        <p:spPr>
          <a:xfrm>
            <a:off x="7503796" y="5239512"/>
            <a:ext cx="3167063" cy="971550"/>
          </a:xfrm>
          <a:custGeom>
            <a:avLst/>
            <a:gdLst>
              <a:gd name="connsiteX0" fmla="*/ 0 w 3167063"/>
              <a:gd name="connsiteY0" fmla="*/ 819150 h 971550"/>
              <a:gd name="connsiteX1" fmla="*/ 76200 w 3167063"/>
              <a:gd name="connsiteY1" fmla="*/ 819150 h 971550"/>
              <a:gd name="connsiteX2" fmla="*/ 76200 w 3167063"/>
              <a:gd name="connsiteY2" fmla="*/ 742950 h 971550"/>
              <a:gd name="connsiteX3" fmla="*/ 171450 w 3167063"/>
              <a:gd name="connsiteY3" fmla="*/ 742950 h 971550"/>
              <a:gd name="connsiteX4" fmla="*/ 171450 w 3167063"/>
              <a:gd name="connsiteY4" fmla="*/ 933450 h 971550"/>
              <a:gd name="connsiteX5" fmla="*/ 252413 w 3167063"/>
              <a:gd name="connsiteY5" fmla="*/ 933450 h 971550"/>
              <a:gd name="connsiteX6" fmla="*/ 252413 w 3167063"/>
              <a:gd name="connsiteY6" fmla="*/ 776288 h 971550"/>
              <a:gd name="connsiteX7" fmla="*/ 333375 w 3167063"/>
              <a:gd name="connsiteY7" fmla="*/ 776288 h 971550"/>
              <a:gd name="connsiteX8" fmla="*/ 333375 w 3167063"/>
              <a:gd name="connsiteY8" fmla="*/ 847725 h 971550"/>
              <a:gd name="connsiteX9" fmla="*/ 433388 w 3167063"/>
              <a:gd name="connsiteY9" fmla="*/ 847725 h 971550"/>
              <a:gd name="connsiteX10" fmla="*/ 433388 w 3167063"/>
              <a:gd name="connsiteY10" fmla="*/ 890588 h 971550"/>
              <a:gd name="connsiteX11" fmla="*/ 481013 w 3167063"/>
              <a:gd name="connsiteY11" fmla="*/ 890588 h 971550"/>
              <a:gd name="connsiteX12" fmla="*/ 481013 w 3167063"/>
              <a:gd name="connsiteY12" fmla="*/ 785813 h 971550"/>
              <a:gd name="connsiteX13" fmla="*/ 561975 w 3167063"/>
              <a:gd name="connsiteY13" fmla="*/ 785813 h 971550"/>
              <a:gd name="connsiteX14" fmla="*/ 561975 w 3167063"/>
              <a:gd name="connsiteY14" fmla="*/ 971550 h 971550"/>
              <a:gd name="connsiteX15" fmla="*/ 671513 w 3167063"/>
              <a:gd name="connsiteY15" fmla="*/ 971550 h 971550"/>
              <a:gd name="connsiteX16" fmla="*/ 671513 w 3167063"/>
              <a:gd name="connsiteY16" fmla="*/ 623888 h 971550"/>
              <a:gd name="connsiteX17" fmla="*/ 742950 w 3167063"/>
              <a:gd name="connsiteY17" fmla="*/ 623888 h 971550"/>
              <a:gd name="connsiteX18" fmla="*/ 742950 w 3167063"/>
              <a:gd name="connsiteY18" fmla="*/ 823913 h 971550"/>
              <a:gd name="connsiteX19" fmla="*/ 819150 w 3167063"/>
              <a:gd name="connsiteY19" fmla="*/ 823913 h 971550"/>
              <a:gd name="connsiteX20" fmla="*/ 819150 w 3167063"/>
              <a:gd name="connsiteY20" fmla="*/ 723900 h 971550"/>
              <a:gd name="connsiteX21" fmla="*/ 871538 w 3167063"/>
              <a:gd name="connsiteY21" fmla="*/ 723900 h 971550"/>
              <a:gd name="connsiteX22" fmla="*/ 871538 w 3167063"/>
              <a:gd name="connsiteY22" fmla="*/ 885825 h 971550"/>
              <a:gd name="connsiteX23" fmla="*/ 952500 w 3167063"/>
              <a:gd name="connsiteY23" fmla="*/ 885825 h 971550"/>
              <a:gd name="connsiteX24" fmla="*/ 952500 w 3167063"/>
              <a:gd name="connsiteY24" fmla="*/ 800100 h 971550"/>
              <a:gd name="connsiteX25" fmla="*/ 1071563 w 3167063"/>
              <a:gd name="connsiteY25" fmla="*/ 800100 h 971550"/>
              <a:gd name="connsiteX26" fmla="*/ 1071563 w 3167063"/>
              <a:gd name="connsiteY26" fmla="*/ 876300 h 971550"/>
              <a:gd name="connsiteX27" fmla="*/ 1143000 w 3167063"/>
              <a:gd name="connsiteY27" fmla="*/ 876300 h 971550"/>
              <a:gd name="connsiteX28" fmla="*/ 1143000 w 3167063"/>
              <a:gd name="connsiteY28" fmla="*/ 747713 h 971550"/>
              <a:gd name="connsiteX29" fmla="*/ 1190625 w 3167063"/>
              <a:gd name="connsiteY29" fmla="*/ 747713 h 971550"/>
              <a:gd name="connsiteX30" fmla="*/ 1190625 w 3167063"/>
              <a:gd name="connsiteY30" fmla="*/ 585788 h 971550"/>
              <a:gd name="connsiteX31" fmla="*/ 1295400 w 3167063"/>
              <a:gd name="connsiteY31" fmla="*/ 585788 h 971550"/>
              <a:gd name="connsiteX32" fmla="*/ 1295400 w 3167063"/>
              <a:gd name="connsiteY32" fmla="*/ 795338 h 971550"/>
              <a:gd name="connsiteX33" fmla="*/ 1338263 w 3167063"/>
              <a:gd name="connsiteY33" fmla="*/ 795338 h 971550"/>
              <a:gd name="connsiteX34" fmla="*/ 1338263 w 3167063"/>
              <a:gd name="connsiteY34" fmla="*/ 947738 h 971550"/>
              <a:gd name="connsiteX35" fmla="*/ 1438275 w 3167063"/>
              <a:gd name="connsiteY35" fmla="*/ 947738 h 971550"/>
              <a:gd name="connsiteX36" fmla="*/ 1438275 w 3167063"/>
              <a:gd name="connsiteY36" fmla="*/ 833438 h 971550"/>
              <a:gd name="connsiteX37" fmla="*/ 1524000 w 3167063"/>
              <a:gd name="connsiteY37" fmla="*/ 833438 h 971550"/>
              <a:gd name="connsiteX38" fmla="*/ 1524000 w 3167063"/>
              <a:gd name="connsiteY38" fmla="*/ 400050 h 971550"/>
              <a:gd name="connsiteX39" fmla="*/ 1590675 w 3167063"/>
              <a:gd name="connsiteY39" fmla="*/ 400050 h 971550"/>
              <a:gd name="connsiteX40" fmla="*/ 1590675 w 3167063"/>
              <a:gd name="connsiteY40" fmla="*/ 0 h 971550"/>
              <a:gd name="connsiteX41" fmla="*/ 3167063 w 3167063"/>
              <a:gd name="connsiteY41" fmla="*/ 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167063" h="971550">
                <a:moveTo>
                  <a:pt x="0" y="819150"/>
                </a:moveTo>
                <a:lnTo>
                  <a:pt x="76200" y="819150"/>
                </a:lnTo>
                <a:lnTo>
                  <a:pt x="76200" y="742950"/>
                </a:lnTo>
                <a:lnTo>
                  <a:pt x="171450" y="742950"/>
                </a:lnTo>
                <a:lnTo>
                  <a:pt x="171450" y="933450"/>
                </a:lnTo>
                <a:lnTo>
                  <a:pt x="252413" y="933450"/>
                </a:lnTo>
                <a:lnTo>
                  <a:pt x="252413" y="776288"/>
                </a:lnTo>
                <a:lnTo>
                  <a:pt x="333375" y="776288"/>
                </a:lnTo>
                <a:lnTo>
                  <a:pt x="333375" y="847725"/>
                </a:lnTo>
                <a:lnTo>
                  <a:pt x="433388" y="847725"/>
                </a:lnTo>
                <a:lnTo>
                  <a:pt x="433388" y="890588"/>
                </a:lnTo>
                <a:lnTo>
                  <a:pt x="481013" y="890588"/>
                </a:lnTo>
                <a:lnTo>
                  <a:pt x="481013" y="785813"/>
                </a:lnTo>
                <a:lnTo>
                  <a:pt x="561975" y="785813"/>
                </a:lnTo>
                <a:lnTo>
                  <a:pt x="561975" y="971550"/>
                </a:lnTo>
                <a:lnTo>
                  <a:pt x="671513" y="971550"/>
                </a:lnTo>
                <a:lnTo>
                  <a:pt x="671513" y="623888"/>
                </a:lnTo>
                <a:lnTo>
                  <a:pt x="742950" y="623888"/>
                </a:lnTo>
                <a:lnTo>
                  <a:pt x="742950" y="823913"/>
                </a:lnTo>
                <a:lnTo>
                  <a:pt x="819150" y="823913"/>
                </a:lnTo>
                <a:lnTo>
                  <a:pt x="819150" y="723900"/>
                </a:lnTo>
                <a:lnTo>
                  <a:pt x="871538" y="723900"/>
                </a:lnTo>
                <a:lnTo>
                  <a:pt x="871538" y="885825"/>
                </a:lnTo>
                <a:lnTo>
                  <a:pt x="952500" y="885825"/>
                </a:lnTo>
                <a:lnTo>
                  <a:pt x="952500" y="800100"/>
                </a:lnTo>
                <a:lnTo>
                  <a:pt x="1071563" y="800100"/>
                </a:lnTo>
                <a:lnTo>
                  <a:pt x="1071563" y="876300"/>
                </a:lnTo>
                <a:lnTo>
                  <a:pt x="1143000" y="876300"/>
                </a:lnTo>
                <a:lnTo>
                  <a:pt x="1143000" y="747713"/>
                </a:lnTo>
                <a:lnTo>
                  <a:pt x="1190625" y="747713"/>
                </a:lnTo>
                <a:lnTo>
                  <a:pt x="1190625" y="585788"/>
                </a:lnTo>
                <a:lnTo>
                  <a:pt x="1295400" y="585788"/>
                </a:lnTo>
                <a:lnTo>
                  <a:pt x="1295400" y="795338"/>
                </a:lnTo>
                <a:lnTo>
                  <a:pt x="1338263" y="795338"/>
                </a:lnTo>
                <a:lnTo>
                  <a:pt x="1338263" y="947738"/>
                </a:lnTo>
                <a:lnTo>
                  <a:pt x="1438275" y="947738"/>
                </a:lnTo>
                <a:lnTo>
                  <a:pt x="1438275" y="833438"/>
                </a:lnTo>
                <a:lnTo>
                  <a:pt x="1524000" y="833438"/>
                </a:lnTo>
                <a:lnTo>
                  <a:pt x="1524000" y="400050"/>
                </a:lnTo>
                <a:lnTo>
                  <a:pt x="1590675" y="400050"/>
                </a:lnTo>
                <a:lnTo>
                  <a:pt x="1590675" y="0"/>
                </a:lnTo>
                <a:lnTo>
                  <a:pt x="3167063"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1" name="グループ化 60"/>
          <p:cNvGrpSpPr/>
          <p:nvPr/>
        </p:nvGrpSpPr>
        <p:grpSpPr>
          <a:xfrm>
            <a:off x="7177166" y="1103149"/>
            <a:ext cx="3733404" cy="3381151"/>
            <a:chOff x="5226446" y="664236"/>
            <a:chExt cx="3733404" cy="3381151"/>
          </a:xfrm>
        </p:grpSpPr>
        <p:sp>
          <p:nvSpPr>
            <p:cNvPr id="62" name="テキスト ボックス 61"/>
            <p:cNvSpPr txBox="1"/>
            <p:nvPr/>
          </p:nvSpPr>
          <p:spPr>
            <a:xfrm>
              <a:off x="5569756" y="664236"/>
              <a:ext cx="3262432"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低ダイナミックレンジ</a:t>
              </a:r>
            </a:p>
          </p:txBody>
        </p:sp>
        <p:sp>
          <p:nvSpPr>
            <p:cNvPr id="63" name="正方形/長方形 62"/>
            <p:cNvSpPr/>
            <p:nvPr/>
          </p:nvSpPr>
          <p:spPr>
            <a:xfrm>
              <a:off x="5657563" y="3676055"/>
              <a:ext cx="2954656" cy="369332"/>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暗い部分が明瞭だが白とび</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6446" y="1211957"/>
              <a:ext cx="3733404" cy="2485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83246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5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25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250"/>
                                        <p:tgtEl>
                                          <p:spTgt spid="48"/>
                                        </p:tgtEl>
                                      </p:cBhvr>
                                    </p:animEffect>
                                    <p:set>
                                      <p:cBhvr>
                                        <p:cTn id="17" dur="1" fill="hold">
                                          <p:stCondLst>
                                            <p:cond delay="249"/>
                                          </p:stCondLst>
                                        </p:cTn>
                                        <p:tgtEl>
                                          <p:spTgt spid="48"/>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250"/>
                                        <p:tgtEl>
                                          <p:spTgt spid="5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P spid="48" grpId="1" animBg="1"/>
      <p:bldP spid="5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5"/>
          <a:stretch/>
        </p:blipFill>
        <p:spPr bwMode="auto">
          <a:xfrm>
            <a:off x="1085360" y="1931694"/>
            <a:ext cx="1457835" cy="953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1574645" y="1558515"/>
            <a:ext cx="3187350" cy="1660525"/>
            <a:chOff x="721205" y="1217392"/>
            <a:chExt cx="3187350" cy="1660525"/>
          </a:xfrm>
        </p:grpSpPr>
        <p:pic>
          <p:nvPicPr>
            <p:cNvPr id="28"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2725" t="25923" r="37027" b="38151"/>
            <a:stretch/>
          </p:blipFill>
          <p:spPr bwMode="auto">
            <a:xfrm>
              <a:off x="1840566" y="1228505"/>
              <a:ext cx="2067989" cy="1633537"/>
            </a:xfrm>
            <a:prstGeom prst="rect">
              <a:avLst/>
            </a:prstGeom>
            <a:noFill/>
            <a:ln w="349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
          <p:nvSpPr>
            <p:cNvPr id="29" name="正方形/長方形 28"/>
            <p:cNvSpPr/>
            <p:nvPr/>
          </p:nvSpPr>
          <p:spPr>
            <a:xfrm>
              <a:off x="721205" y="1892405"/>
              <a:ext cx="407367" cy="287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 name="直線矢印コネクタ 23"/>
            <p:cNvCxnSpPr/>
            <p:nvPr/>
          </p:nvCxnSpPr>
          <p:spPr>
            <a:xfrm flipV="1">
              <a:off x="1119047" y="1217392"/>
              <a:ext cx="701675" cy="679450"/>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1122222" y="2182592"/>
              <a:ext cx="695325" cy="695325"/>
            </a:xfrm>
            <a:prstGeom prst="straightConnector1">
              <a:avLst/>
            </a:prstGeom>
            <a:ln w="22225">
              <a:solidFill>
                <a:srgbClr val="FFC000"/>
              </a:solidFill>
              <a:tailEnd type="none"/>
            </a:ln>
          </p:spPr>
          <p:style>
            <a:lnRef idx="1">
              <a:schemeClr val="accent1"/>
            </a:lnRef>
            <a:fillRef idx="0">
              <a:schemeClr val="accent1"/>
            </a:fillRef>
            <a:effectRef idx="0">
              <a:schemeClr val="accent1"/>
            </a:effectRef>
            <a:fontRef idx="minor">
              <a:schemeClr val="tx1"/>
            </a:fontRef>
          </p:style>
        </p:cxnSp>
      </p:grpSp>
      <p:sp>
        <p:nvSpPr>
          <p:cNvPr id="44" name="テキスト ボックス 43"/>
          <p:cNvSpPr txBox="1"/>
          <p:nvPr/>
        </p:nvSpPr>
        <p:spPr>
          <a:xfrm rot="16200000">
            <a:off x="436777" y="4913086"/>
            <a:ext cx="686406"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HDR</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1" name="グループ化 30"/>
          <p:cNvGrpSpPr/>
          <p:nvPr/>
        </p:nvGrpSpPr>
        <p:grpSpPr>
          <a:xfrm>
            <a:off x="548640" y="4118235"/>
            <a:ext cx="2602776" cy="1881714"/>
            <a:chOff x="57874" y="3814098"/>
            <a:chExt cx="2850426" cy="2060756"/>
          </a:xfrm>
        </p:grpSpPr>
        <p:cxnSp>
          <p:nvCxnSpPr>
            <p:cNvPr id="19" name="直線矢印コネクタ 18"/>
            <p:cNvCxnSpPr/>
            <p:nvPr/>
          </p:nvCxnSpPr>
          <p:spPr>
            <a:xfrm>
              <a:off x="560550" y="5783808"/>
              <a:ext cx="2347750"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テキスト ボックス 44"/>
            <p:cNvSpPr txBox="1"/>
            <p:nvPr/>
          </p:nvSpPr>
          <p:spPr>
            <a:xfrm>
              <a:off x="93781" y="5504087"/>
              <a:ext cx="641118" cy="370767"/>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1600" baseline="300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57874" y="3814098"/>
              <a:ext cx="576164" cy="370767"/>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sz="1600"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3" name="直線矢印コネクタ 12"/>
            <p:cNvCxnSpPr/>
            <p:nvPr/>
          </p:nvCxnSpPr>
          <p:spPr>
            <a:xfrm flipV="1">
              <a:off x="564559" y="3854450"/>
              <a:ext cx="0" cy="1924834"/>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0" name="フリーフォーム 39"/>
          <p:cNvSpPr/>
          <p:nvPr/>
        </p:nvSpPr>
        <p:spPr>
          <a:xfrm>
            <a:off x="1066148" y="4234638"/>
            <a:ext cx="1946293" cy="1604705"/>
          </a:xfrm>
          <a:custGeom>
            <a:avLst/>
            <a:gdLst>
              <a:gd name="connsiteX0" fmla="*/ 0 w 3437681"/>
              <a:gd name="connsiteY0" fmla="*/ 2307811 h 2408279"/>
              <a:gd name="connsiteX1" fmla="*/ 86810 w 3437681"/>
              <a:gd name="connsiteY1" fmla="*/ 2232576 h 2408279"/>
              <a:gd name="connsiteX2" fmla="*/ 179408 w 3437681"/>
              <a:gd name="connsiteY2" fmla="*/ 2302024 h 2408279"/>
              <a:gd name="connsiteX3" fmla="*/ 219919 w 3437681"/>
              <a:gd name="connsiteY3" fmla="*/ 2388834 h 2408279"/>
              <a:gd name="connsiteX4" fmla="*/ 289367 w 3437681"/>
              <a:gd name="connsiteY4" fmla="*/ 2244150 h 2408279"/>
              <a:gd name="connsiteX5" fmla="*/ 381965 w 3437681"/>
              <a:gd name="connsiteY5" fmla="*/ 2313598 h 2408279"/>
              <a:gd name="connsiteX6" fmla="*/ 428264 w 3437681"/>
              <a:gd name="connsiteY6" fmla="*/ 2278874 h 2408279"/>
              <a:gd name="connsiteX7" fmla="*/ 497712 w 3437681"/>
              <a:gd name="connsiteY7" fmla="*/ 2342535 h 2408279"/>
              <a:gd name="connsiteX8" fmla="*/ 561372 w 3437681"/>
              <a:gd name="connsiteY8" fmla="*/ 2255725 h 2408279"/>
              <a:gd name="connsiteX9" fmla="*/ 677119 w 3437681"/>
              <a:gd name="connsiteY9" fmla="*/ 2406196 h 2408279"/>
              <a:gd name="connsiteX10" fmla="*/ 763929 w 3437681"/>
              <a:gd name="connsiteY10" fmla="*/ 2122616 h 2408279"/>
              <a:gd name="connsiteX11" fmla="*/ 810228 w 3437681"/>
              <a:gd name="connsiteY11" fmla="*/ 2296236 h 2408279"/>
              <a:gd name="connsiteX12" fmla="*/ 920188 w 3437681"/>
              <a:gd name="connsiteY12" fmla="*/ 2215214 h 2408279"/>
              <a:gd name="connsiteX13" fmla="*/ 1001210 w 3437681"/>
              <a:gd name="connsiteY13" fmla="*/ 2336748 h 2408279"/>
              <a:gd name="connsiteX14" fmla="*/ 1105383 w 3437681"/>
              <a:gd name="connsiteY14" fmla="*/ 2278874 h 2408279"/>
              <a:gd name="connsiteX15" fmla="*/ 1226917 w 3437681"/>
              <a:gd name="connsiteY15" fmla="*/ 2319386 h 2408279"/>
              <a:gd name="connsiteX16" fmla="*/ 1354238 w 3437681"/>
              <a:gd name="connsiteY16" fmla="*/ 2082105 h 2408279"/>
              <a:gd name="connsiteX17" fmla="*/ 1458410 w 3437681"/>
              <a:gd name="connsiteY17" fmla="*/ 2383047 h 2408279"/>
              <a:gd name="connsiteX18" fmla="*/ 1574157 w 3437681"/>
              <a:gd name="connsiteY18" fmla="*/ 2348322 h 2408279"/>
              <a:gd name="connsiteX19" fmla="*/ 1655180 w 3437681"/>
              <a:gd name="connsiteY19" fmla="*/ 2203639 h 2408279"/>
              <a:gd name="connsiteX20" fmla="*/ 1689904 w 3437681"/>
              <a:gd name="connsiteY20" fmla="*/ 2012657 h 2408279"/>
              <a:gd name="connsiteX21" fmla="*/ 1776714 w 3437681"/>
              <a:gd name="connsiteY21" fmla="*/ 426925 h 2408279"/>
              <a:gd name="connsiteX22" fmla="*/ 1915610 w 3437681"/>
              <a:gd name="connsiteY22" fmla="*/ 316966 h 2408279"/>
              <a:gd name="connsiteX23" fmla="*/ 2054507 w 3437681"/>
              <a:gd name="connsiteY23" fmla="*/ 224368 h 2408279"/>
              <a:gd name="connsiteX24" fmla="*/ 2164466 w 3437681"/>
              <a:gd name="connsiteY24" fmla="*/ 322753 h 2408279"/>
              <a:gd name="connsiteX25" fmla="*/ 2401747 w 3437681"/>
              <a:gd name="connsiteY25" fmla="*/ 125983 h 2408279"/>
              <a:gd name="connsiteX26" fmla="*/ 2459621 w 3437681"/>
              <a:gd name="connsiteY26" fmla="*/ 4449 h 2408279"/>
              <a:gd name="connsiteX27" fmla="*/ 2523281 w 3437681"/>
              <a:gd name="connsiteY27" fmla="*/ 282241 h 2408279"/>
              <a:gd name="connsiteX28" fmla="*/ 2615879 w 3437681"/>
              <a:gd name="connsiteY28" fmla="*/ 270667 h 2408279"/>
              <a:gd name="connsiteX29" fmla="*/ 2685327 w 3437681"/>
              <a:gd name="connsiteY29" fmla="*/ 253305 h 2408279"/>
              <a:gd name="connsiteX30" fmla="*/ 2766350 w 3437681"/>
              <a:gd name="connsiteY30" fmla="*/ 380626 h 2408279"/>
              <a:gd name="connsiteX31" fmla="*/ 2824223 w 3437681"/>
              <a:gd name="connsiteY31" fmla="*/ 247517 h 2408279"/>
              <a:gd name="connsiteX32" fmla="*/ 2939970 w 3437681"/>
              <a:gd name="connsiteY32" fmla="*/ 351690 h 2408279"/>
              <a:gd name="connsiteX33" fmla="*/ 3003631 w 3437681"/>
              <a:gd name="connsiteY33" fmla="*/ 73897 h 2408279"/>
              <a:gd name="connsiteX34" fmla="*/ 3119377 w 3437681"/>
              <a:gd name="connsiteY34" fmla="*/ 531097 h 2408279"/>
              <a:gd name="connsiteX35" fmla="*/ 3194613 w 3437681"/>
              <a:gd name="connsiteY35" fmla="*/ 235943 h 2408279"/>
              <a:gd name="connsiteX36" fmla="*/ 3246699 w 3437681"/>
              <a:gd name="connsiteY36" fmla="*/ 369052 h 2408279"/>
              <a:gd name="connsiteX37" fmla="*/ 3287210 w 3437681"/>
              <a:gd name="connsiteY37" fmla="*/ 311178 h 2408279"/>
              <a:gd name="connsiteX38" fmla="*/ 3379808 w 3437681"/>
              <a:gd name="connsiteY38" fmla="*/ 392201 h 2408279"/>
              <a:gd name="connsiteX39" fmla="*/ 3437681 w 3437681"/>
              <a:gd name="connsiteY39" fmla="*/ 224368 h 2408279"/>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64466 w 3437681"/>
              <a:gd name="connsiteY24" fmla="*/ 324527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9585 h 2410053"/>
              <a:gd name="connsiteX1" fmla="*/ 86810 w 3437681"/>
              <a:gd name="connsiteY1" fmla="*/ 2234350 h 2410053"/>
              <a:gd name="connsiteX2" fmla="*/ 179408 w 3437681"/>
              <a:gd name="connsiteY2" fmla="*/ 2303798 h 2410053"/>
              <a:gd name="connsiteX3" fmla="*/ 219919 w 3437681"/>
              <a:gd name="connsiteY3" fmla="*/ 2390608 h 2410053"/>
              <a:gd name="connsiteX4" fmla="*/ 289367 w 3437681"/>
              <a:gd name="connsiteY4" fmla="*/ 2245924 h 2410053"/>
              <a:gd name="connsiteX5" fmla="*/ 381965 w 3437681"/>
              <a:gd name="connsiteY5" fmla="*/ 2315372 h 2410053"/>
              <a:gd name="connsiteX6" fmla="*/ 428264 w 3437681"/>
              <a:gd name="connsiteY6" fmla="*/ 2280648 h 2410053"/>
              <a:gd name="connsiteX7" fmla="*/ 497712 w 3437681"/>
              <a:gd name="connsiteY7" fmla="*/ 2344309 h 2410053"/>
              <a:gd name="connsiteX8" fmla="*/ 561372 w 3437681"/>
              <a:gd name="connsiteY8" fmla="*/ 2257499 h 2410053"/>
              <a:gd name="connsiteX9" fmla="*/ 677119 w 3437681"/>
              <a:gd name="connsiteY9" fmla="*/ 2407970 h 2410053"/>
              <a:gd name="connsiteX10" fmla="*/ 763929 w 3437681"/>
              <a:gd name="connsiteY10" fmla="*/ 2124390 h 2410053"/>
              <a:gd name="connsiteX11" fmla="*/ 810228 w 3437681"/>
              <a:gd name="connsiteY11" fmla="*/ 2298010 h 2410053"/>
              <a:gd name="connsiteX12" fmla="*/ 920188 w 3437681"/>
              <a:gd name="connsiteY12" fmla="*/ 2216988 h 2410053"/>
              <a:gd name="connsiteX13" fmla="*/ 1001210 w 3437681"/>
              <a:gd name="connsiteY13" fmla="*/ 2338522 h 2410053"/>
              <a:gd name="connsiteX14" fmla="*/ 1105383 w 3437681"/>
              <a:gd name="connsiteY14" fmla="*/ 2280648 h 2410053"/>
              <a:gd name="connsiteX15" fmla="*/ 1226917 w 3437681"/>
              <a:gd name="connsiteY15" fmla="*/ 2321160 h 2410053"/>
              <a:gd name="connsiteX16" fmla="*/ 1354238 w 3437681"/>
              <a:gd name="connsiteY16" fmla="*/ 2083879 h 2410053"/>
              <a:gd name="connsiteX17" fmla="*/ 1458410 w 3437681"/>
              <a:gd name="connsiteY17" fmla="*/ 2384821 h 2410053"/>
              <a:gd name="connsiteX18" fmla="*/ 1574157 w 3437681"/>
              <a:gd name="connsiteY18" fmla="*/ 2350096 h 2410053"/>
              <a:gd name="connsiteX19" fmla="*/ 1655180 w 3437681"/>
              <a:gd name="connsiteY19" fmla="*/ 2205413 h 2410053"/>
              <a:gd name="connsiteX20" fmla="*/ 1689904 w 3437681"/>
              <a:gd name="connsiteY20" fmla="*/ 2014431 h 2410053"/>
              <a:gd name="connsiteX21" fmla="*/ 1776714 w 3437681"/>
              <a:gd name="connsiteY21" fmla="*/ 428699 h 2410053"/>
              <a:gd name="connsiteX22" fmla="*/ 1915610 w 3437681"/>
              <a:gd name="connsiteY22" fmla="*/ 318740 h 2410053"/>
              <a:gd name="connsiteX23" fmla="*/ 2054507 w 3437681"/>
              <a:gd name="connsiteY23" fmla="*/ 226142 h 2410053"/>
              <a:gd name="connsiteX24" fmla="*/ 2126305 w 3437681"/>
              <a:gd name="connsiteY24" fmla="*/ 338505 h 2410053"/>
              <a:gd name="connsiteX25" fmla="*/ 2228903 w 3437681"/>
              <a:gd name="connsiteY25" fmla="*/ 593672 h 2410053"/>
              <a:gd name="connsiteX26" fmla="*/ 2459621 w 3437681"/>
              <a:gd name="connsiteY26" fmla="*/ 6223 h 2410053"/>
              <a:gd name="connsiteX27" fmla="*/ 2523281 w 3437681"/>
              <a:gd name="connsiteY27" fmla="*/ 284015 h 2410053"/>
              <a:gd name="connsiteX28" fmla="*/ 2615879 w 3437681"/>
              <a:gd name="connsiteY28" fmla="*/ 272441 h 2410053"/>
              <a:gd name="connsiteX29" fmla="*/ 2685327 w 3437681"/>
              <a:gd name="connsiteY29" fmla="*/ 255079 h 2410053"/>
              <a:gd name="connsiteX30" fmla="*/ 2766350 w 3437681"/>
              <a:gd name="connsiteY30" fmla="*/ 382400 h 2410053"/>
              <a:gd name="connsiteX31" fmla="*/ 2824223 w 3437681"/>
              <a:gd name="connsiteY31" fmla="*/ 249291 h 2410053"/>
              <a:gd name="connsiteX32" fmla="*/ 2939970 w 3437681"/>
              <a:gd name="connsiteY32" fmla="*/ 353464 h 2410053"/>
              <a:gd name="connsiteX33" fmla="*/ 3003631 w 3437681"/>
              <a:gd name="connsiteY33" fmla="*/ 75671 h 2410053"/>
              <a:gd name="connsiteX34" fmla="*/ 3119377 w 3437681"/>
              <a:gd name="connsiteY34" fmla="*/ 532871 h 2410053"/>
              <a:gd name="connsiteX35" fmla="*/ 3194613 w 3437681"/>
              <a:gd name="connsiteY35" fmla="*/ 237717 h 2410053"/>
              <a:gd name="connsiteX36" fmla="*/ 3246699 w 3437681"/>
              <a:gd name="connsiteY36" fmla="*/ 370826 h 2410053"/>
              <a:gd name="connsiteX37" fmla="*/ 3287210 w 3437681"/>
              <a:gd name="connsiteY37" fmla="*/ 312952 h 2410053"/>
              <a:gd name="connsiteX38" fmla="*/ 3379808 w 3437681"/>
              <a:gd name="connsiteY38" fmla="*/ 393975 h 2410053"/>
              <a:gd name="connsiteX39" fmla="*/ 3437681 w 3437681"/>
              <a:gd name="connsiteY39" fmla="*/ 226142 h 2410053"/>
              <a:gd name="connsiteX0" fmla="*/ 0 w 3437681"/>
              <a:gd name="connsiteY0" fmla="*/ 2308341 h 2408809"/>
              <a:gd name="connsiteX1" fmla="*/ 86810 w 3437681"/>
              <a:gd name="connsiteY1" fmla="*/ 2233106 h 2408809"/>
              <a:gd name="connsiteX2" fmla="*/ 179408 w 3437681"/>
              <a:gd name="connsiteY2" fmla="*/ 2302554 h 2408809"/>
              <a:gd name="connsiteX3" fmla="*/ 219919 w 3437681"/>
              <a:gd name="connsiteY3" fmla="*/ 2389364 h 2408809"/>
              <a:gd name="connsiteX4" fmla="*/ 289367 w 3437681"/>
              <a:gd name="connsiteY4" fmla="*/ 2244680 h 2408809"/>
              <a:gd name="connsiteX5" fmla="*/ 381965 w 3437681"/>
              <a:gd name="connsiteY5" fmla="*/ 2314128 h 2408809"/>
              <a:gd name="connsiteX6" fmla="*/ 428264 w 3437681"/>
              <a:gd name="connsiteY6" fmla="*/ 2279404 h 2408809"/>
              <a:gd name="connsiteX7" fmla="*/ 497712 w 3437681"/>
              <a:gd name="connsiteY7" fmla="*/ 2343065 h 2408809"/>
              <a:gd name="connsiteX8" fmla="*/ 561372 w 3437681"/>
              <a:gd name="connsiteY8" fmla="*/ 2256255 h 2408809"/>
              <a:gd name="connsiteX9" fmla="*/ 677119 w 3437681"/>
              <a:gd name="connsiteY9" fmla="*/ 2406726 h 2408809"/>
              <a:gd name="connsiteX10" fmla="*/ 763929 w 3437681"/>
              <a:gd name="connsiteY10" fmla="*/ 2123146 h 2408809"/>
              <a:gd name="connsiteX11" fmla="*/ 810228 w 3437681"/>
              <a:gd name="connsiteY11" fmla="*/ 2296766 h 2408809"/>
              <a:gd name="connsiteX12" fmla="*/ 920188 w 3437681"/>
              <a:gd name="connsiteY12" fmla="*/ 2215744 h 2408809"/>
              <a:gd name="connsiteX13" fmla="*/ 1001210 w 3437681"/>
              <a:gd name="connsiteY13" fmla="*/ 2337278 h 2408809"/>
              <a:gd name="connsiteX14" fmla="*/ 1105383 w 3437681"/>
              <a:gd name="connsiteY14" fmla="*/ 2279404 h 2408809"/>
              <a:gd name="connsiteX15" fmla="*/ 1226917 w 3437681"/>
              <a:gd name="connsiteY15" fmla="*/ 2319916 h 2408809"/>
              <a:gd name="connsiteX16" fmla="*/ 1354238 w 3437681"/>
              <a:gd name="connsiteY16" fmla="*/ 2082635 h 2408809"/>
              <a:gd name="connsiteX17" fmla="*/ 1458410 w 3437681"/>
              <a:gd name="connsiteY17" fmla="*/ 2383577 h 2408809"/>
              <a:gd name="connsiteX18" fmla="*/ 1574157 w 3437681"/>
              <a:gd name="connsiteY18" fmla="*/ 2348852 h 2408809"/>
              <a:gd name="connsiteX19" fmla="*/ 1655180 w 3437681"/>
              <a:gd name="connsiteY19" fmla="*/ 2204169 h 2408809"/>
              <a:gd name="connsiteX20" fmla="*/ 1689904 w 3437681"/>
              <a:gd name="connsiteY20" fmla="*/ 2013187 h 2408809"/>
              <a:gd name="connsiteX21" fmla="*/ 1776714 w 3437681"/>
              <a:gd name="connsiteY21" fmla="*/ 427455 h 2408809"/>
              <a:gd name="connsiteX22" fmla="*/ 1915610 w 3437681"/>
              <a:gd name="connsiteY22" fmla="*/ 317496 h 2408809"/>
              <a:gd name="connsiteX23" fmla="*/ 2054507 w 3437681"/>
              <a:gd name="connsiteY23" fmla="*/ 224898 h 2408809"/>
              <a:gd name="connsiteX24" fmla="*/ 2126305 w 3437681"/>
              <a:gd name="connsiteY24" fmla="*/ 337261 h 2408809"/>
              <a:gd name="connsiteX25" fmla="*/ 2192987 w 3437681"/>
              <a:gd name="connsiteY25" fmla="*/ 555155 h 2408809"/>
              <a:gd name="connsiteX26" fmla="*/ 2459621 w 3437681"/>
              <a:gd name="connsiteY26" fmla="*/ 4979 h 2408809"/>
              <a:gd name="connsiteX27" fmla="*/ 2523281 w 3437681"/>
              <a:gd name="connsiteY27" fmla="*/ 282771 h 2408809"/>
              <a:gd name="connsiteX28" fmla="*/ 2615879 w 3437681"/>
              <a:gd name="connsiteY28" fmla="*/ 271197 h 2408809"/>
              <a:gd name="connsiteX29" fmla="*/ 2685327 w 3437681"/>
              <a:gd name="connsiteY29" fmla="*/ 253835 h 2408809"/>
              <a:gd name="connsiteX30" fmla="*/ 2766350 w 3437681"/>
              <a:gd name="connsiteY30" fmla="*/ 381156 h 2408809"/>
              <a:gd name="connsiteX31" fmla="*/ 2824223 w 3437681"/>
              <a:gd name="connsiteY31" fmla="*/ 248047 h 2408809"/>
              <a:gd name="connsiteX32" fmla="*/ 2939970 w 3437681"/>
              <a:gd name="connsiteY32" fmla="*/ 352220 h 2408809"/>
              <a:gd name="connsiteX33" fmla="*/ 3003631 w 3437681"/>
              <a:gd name="connsiteY33" fmla="*/ 74427 h 2408809"/>
              <a:gd name="connsiteX34" fmla="*/ 3119377 w 3437681"/>
              <a:gd name="connsiteY34" fmla="*/ 531627 h 2408809"/>
              <a:gd name="connsiteX35" fmla="*/ 3194613 w 3437681"/>
              <a:gd name="connsiteY35" fmla="*/ 236473 h 2408809"/>
              <a:gd name="connsiteX36" fmla="*/ 3246699 w 3437681"/>
              <a:gd name="connsiteY36" fmla="*/ 369582 h 2408809"/>
              <a:gd name="connsiteX37" fmla="*/ 3287210 w 3437681"/>
              <a:gd name="connsiteY37" fmla="*/ 311708 h 2408809"/>
              <a:gd name="connsiteX38" fmla="*/ 3379808 w 3437681"/>
              <a:gd name="connsiteY38" fmla="*/ 392731 h 2408809"/>
              <a:gd name="connsiteX39" fmla="*/ 3437681 w 3437681"/>
              <a:gd name="connsiteY39" fmla="*/ 224898 h 2408809"/>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523281 w 3437681"/>
              <a:gd name="connsiteY27" fmla="*/ 210585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615879 w 3437681"/>
              <a:gd name="connsiteY28" fmla="*/ 199011 h 2336623"/>
              <a:gd name="connsiteX29" fmla="*/ 2685327 w 3437681"/>
              <a:gd name="connsiteY29" fmla="*/ 181649 h 2336623"/>
              <a:gd name="connsiteX30" fmla="*/ 2766350 w 3437681"/>
              <a:gd name="connsiteY30" fmla="*/ 308970 h 2336623"/>
              <a:gd name="connsiteX31" fmla="*/ 2824223 w 3437681"/>
              <a:gd name="connsiteY31" fmla="*/ 175861 h 2336623"/>
              <a:gd name="connsiteX32" fmla="*/ 2939970 w 3437681"/>
              <a:gd name="connsiteY32" fmla="*/ 280034 h 2336623"/>
              <a:gd name="connsiteX33" fmla="*/ 3003631 w 3437681"/>
              <a:gd name="connsiteY33" fmla="*/ 2241 h 2336623"/>
              <a:gd name="connsiteX34" fmla="*/ 3119377 w 3437681"/>
              <a:gd name="connsiteY34" fmla="*/ 459441 h 2336623"/>
              <a:gd name="connsiteX35" fmla="*/ 3194613 w 3437681"/>
              <a:gd name="connsiteY35" fmla="*/ 164287 h 2336623"/>
              <a:gd name="connsiteX36" fmla="*/ 3246699 w 3437681"/>
              <a:gd name="connsiteY36" fmla="*/ 297396 h 2336623"/>
              <a:gd name="connsiteX37" fmla="*/ 3287210 w 3437681"/>
              <a:gd name="connsiteY37" fmla="*/ 239522 h 2336623"/>
              <a:gd name="connsiteX38" fmla="*/ 3379808 w 3437681"/>
              <a:gd name="connsiteY38" fmla="*/ 320545 h 2336623"/>
              <a:gd name="connsiteX39" fmla="*/ 3437681 w 3437681"/>
              <a:gd name="connsiteY39"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615879 w 3437681"/>
              <a:gd name="connsiteY29" fmla="*/ 199011 h 2336623"/>
              <a:gd name="connsiteX30" fmla="*/ 2685327 w 3437681"/>
              <a:gd name="connsiteY30" fmla="*/ 181649 h 2336623"/>
              <a:gd name="connsiteX31" fmla="*/ 2766350 w 3437681"/>
              <a:gd name="connsiteY31" fmla="*/ 308970 h 2336623"/>
              <a:gd name="connsiteX32" fmla="*/ 2824223 w 3437681"/>
              <a:gd name="connsiteY32" fmla="*/ 175861 h 2336623"/>
              <a:gd name="connsiteX33" fmla="*/ 2939970 w 3437681"/>
              <a:gd name="connsiteY33" fmla="*/ 280034 h 2336623"/>
              <a:gd name="connsiteX34" fmla="*/ 3003631 w 3437681"/>
              <a:gd name="connsiteY34" fmla="*/ 2241 h 2336623"/>
              <a:gd name="connsiteX35" fmla="*/ 3119377 w 3437681"/>
              <a:gd name="connsiteY35" fmla="*/ 459441 h 2336623"/>
              <a:gd name="connsiteX36" fmla="*/ 3194613 w 3437681"/>
              <a:gd name="connsiteY36" fmla="*/ 164287 h 2336623"/>
              <a:gd name="connsiteX37" fmla="*/ 3246699 w 3437681"/>
              <a:gd name="connsiteY37" fmla="*/ 297396 h 2336623"/>
              <a:gd name="connsiteX38" fmla="*/ 3287210 w 3437681"/>
              <a:gd name="connsiteY38" fmla="*/ 239522 h 2336623"/>
              <a:gd name="connsiteX39" fmla="*/ 3379808 w 3437681"/>
              <a:gd name="connsiteY39" fmla="*/ 320545 h 2336623"/>
              <a:gd name="connsiteX40" fmla="*/ 3437681 w 3437681"/>
              <a:gd name="connsiteY40"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2987 w 3437681"/>
              <a:gd name="connsiteY25" fmla="*/ 482969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3106 w 3437681"/>
              <a:gd name="connsiteY26" fmla="*/ 417344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68481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 name="connsiteX0" fmla="*/ 0 w 3437681"/>
              <a:gd name="connsiteY0" fmla="*/ 2236155 h 2336623"/>
              <a:gd name="connsiteX1" fmla="*/ 86810 w 3437681"/>
              <a:gd name="connsiteY1" fmla="*/ 2160920 h 2336623"/>
              <a:gd name="connsiteX2" fmla="*/ 179408 w 3437681"/>
              <a:gd name="connsiteY2" fmla="*/ 2230368 h 2336623"/>
              <a:gd name="connsiteX3" fmla="*/ 219919 w 3437681"/>
              <a:gd name="connsiteY3" fmla="*/ 2317178 h 2336623"/>
              <a:gd name="connsiteX4" fmla="*/ 289367 w 3437681"/>
              <a:gd name="connsiteY4" fmla="*/ 2172494 h 2336623"/>
              <a:gd name="connsiteX5" fmla="*/ 381965 w 3437681"/>
              <a:gd name="connsiteY5" fmla="*/ 2241942 h 2336623"/>
              <a:gd name="connsiteX6" fmla="*/ 428264 w 3437681"/>
              <a:gd name="connsiteY6" fmla="*/ 2207218 h 2336623"/>
              <a:gd name="connsiteX7" fmla="*/ 497712 w 3437681"/>
              <a:gd name="connsiteY7" fmla="*/ 2270879 h 2336623"/>
              <a:gd name="connsiteX8" fmla="*/ 561372 w 3437681"/>
              <a:gd name="connsiteY8" fmla="*/ 2184069 h 2336623"/>
              <a:gd name="connsiteX9" fmla="*/ 677119 w 3437681"/>
              <a:gd name="connsiteY9" fmla="*/ 2334540 h 2336623"/>
              <a:gd name="connsiteX10" fmla="*/ 763929 w 3437681"/>
              <a:gd name="connsiteY10" fmla="*/ 2050960 h 2336623"/>
              <a:gd name="connsiteX11" fmla="*/ 810228 w 3437681"/>
              <a:gd name="connsiteY11" fmla="*/ 2224580 h 2336623"/>
              <a:gd name="connsiteX12" fmla="*/ 920188 w 3437681"/>
              <a:gd name="connsiteY12" fmla="*/ 2143558 h 2336623"/>
              <a:gd name="connsiteX13" fmla="*/ 1001210 w 3437681"/>
              <a:gd name="connsiteY13" fmla="*/ 2265092 h 2336623"/>
              <a:gd name="connsiteX14" fmla="*/ 1105383 w 3437681"/>
              <a:gd name="connsiteY14" fmla="*/ 2207218 h 2336623"/>
              <a:gd name="connsiteX15" fmla="*/ 1226917 w 3437681"/>
              <a:gd name="connsiteY15" fmla="*/ 2247730 h 2336623"/>
              <a:gd name="connsiteX16" fmla="*/ 1354238 w 3437681"/>
              <a:gd name="connsiteY16" fmla="*/ 2010449 h 2336623"/>
              <a:gd name="connsiteX17" fmla="*/ 1458410 w 3437681"/>
              <a:gd name="connsiteY17" fmla="*/ 2311391 h 2336623"/>
              <a:gd name="connsiteX18" fmla="*/ 1574157 w 3437681"/>
              <a:gd name="connsiteY18" fmla="*/ 2276666 h 2336623"/>
              <a:gd name="connsiteX19" fmla="*/ 1655180 w 3437681"/>
              <a:gd name="connsiteY19" fmla="*/ 2131983 h 2336623"/>
              <a:gd name="connsiteX20" fmla="*/ 1689904 w 3437681"/>
              <a:gd name="connsiteY20" fmla="*/ 1941001 h 2336623"/>
              <a:gd name="connsiteX21" fmla="*/ 1776714 w 3437681"/>
              <a:gd name="connsiteY21" fmla="*/ 355269 h 2336623"/>
              <a:gd name="connsiteX22" fmla="*/ 1915610 w 3437681"/>
              <a:gd name="connsiteY22" fmla="*/ 245310 h 2336623"/>
              <a:gd name="connsiteX23" fmla="*/ 2054507 w 3437681"/>
              <a:gd name="connsiteY23" fmla="*/ 152712 h 2336623"/>
              <a:gd name="connsiteX24" fmla="*/ 2126305 w 3437681"/>
              <a:gd name="connsiteY24" fmla="*/ 265075 h 2336623"/>
              <a:gd name="connsiteX25" fmla="*/ 2195317 w 3437681"/>
              <a:gd name="connsiteY25" fmla="*/ 594245 h 2336623"/>
              <a:gd name="connsiteX26" fmla="*/ 2250776 w 3437681"/>
              <a:gd name="connsiteY26" fmla="*/ 521363 h 2336623"/>
              <a:gd name="connsiteX27" fmla="*/ 2292073 w 3437681"/>
              <a:gd name="connsiteY27" fmla="*/ 136214 h 2336623"/>
              <a:gd name="connsiteX28" fmla="*/ 2402859 w 3437681"/>
              <a:gd name="connsiteY28" fmla="*/ 190936 h 2336623"/>
              <a:gd name="connsiteX29" fmla="*/ 2483670 w 3437681"/>
              <a:gd name="connsiteY29" fmla="*/ 93094 h 2336623"/>
              <a:gd name="connsiteX30" fmla="*/ 2615879 w 3437681"/>
              <a:gd name="connsiteY30" fmla="*/ 199011 h 2336623"/>
              <a:gd name="connsiteX31" fmla="*/ 2685327 w 3437681"/>
              <a:gd name="connsiteY31" fmla="*/ 181649 h 2336623"/>
              <a:gd name="connsiteX32" fmla="*/ 2766350 w 3437681"/>
              <a:gd name="connsiteY32" fmla="*/ 308970 h 2336623"/>
              <a:gd name="connsiteX33" fmla="*/ 2824223 w 3437681"/>
              <a:gd name="connsiteY33" fmla="*/ 175861 h 2336623"/>
              <a:gd name="connsiteX34" fmla="*/ 2939970 w 3437681"/>
              <a:gd name="connsiteY34" fmla="*/ 280034 h 2336623"/>
              <a:gd name="connsiteX35" fmla="*/ 3003631 w 3437681"/>
              <a:gd name="connsiteY35" fmla="*/ 2241 h 2336623"/>
              <a:gd name="connsiteX36" fmla="*/ 3119377 w 3437681"/>
              <a:gd name="connsiteY36" fmla="*/ 459441 h 2336623"/>
              <a:gd name="connsiteX37" fmla="*/ 3194613 w 3437681"/>
              <a:gd name="connsiteY37" fmla="*/ 164287 h 2336623"/>
              <a:gd name="connsiteX38" fmla="*/ 3246699 w 3437681"/>
              <a:gd name="connsiteY38" fmla="*/ 297396 h 2336623"/>
              <a:gd name="connsiteX39" fmla="*/ 3287210 w 3437681"/>
              <a:gd name="connsiteY39" fmla="*/ 239522 h 2336623"/>
              <a:gd name="connsiteX40" fmla="*/ 3379808 w 3437681"/>
              <a:gd name="connsiteY40" fmla="*/ 320545 h 2336623"/>
              <a:gd name="connsiteX41" fmla="*/ 3437681 w 3437681"/>
              <a:gd name="connsiteY41" fmla="*/ 152712 h 233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7681" h="2336623">
                <a:moveTo>
                  <a:pt x="0" y="2236155"/>
                </a:moveTo>
                <a:cubicBezTo>
                  <a:pt x="28454" y="2199019"/>
                  <a:pt x="56909" y="2161884"/>
                  <a:pt x="86810" y="2160920"/>
                </a:cubicBezTo>
                <a:cubicBezTo>
                  <a:pt x="116711" y="2159956"/>
                  <a:pt x="157223" y="2204325"/>
                  <a:pt x="179408" y="2230368"/>
                </a:cubicBezTo>
                <a:cubicBezTo>
                  <a:pt x="201593" y="2256411"/>
                  <a:pt x="201593" y="2326824"/>
                  <a:pt x="219919" y="2317178"/>
                </a:cubicBezTo>
                <a:cubicBezTo>
                  <a:pt x="238245" y="2307532"/>
                  <a:pt x="262359" y="2185033"/>
                  <a:pt x="289367" y="2172494"/>
                </a:cubicBezTo>
                <a:cubicBezTo>
                  <a:pt x="316375" y="2159955"/>
                  <a:pt x="358816" y="2236155"/>
                  <a:pt x="381965" y="2241942"/>
                </a:cubicBezTo>
                <a:cubicBezTo>
                  <a:pt x="405114" y="2247729"/>
                  <a:pt x="408973" y="2202395"/>
                  <a:pt x="428264" y="2207218"/>
                </a:cubicBezTo>
                <a:cubicBezTo>
                  <a:pt x="447555" y="2212041"/>
                  <a:pt x="475527" y="2274737"/>
                  <a:pt x="497712" y="2270879"/>
                </a:cubicBezTo>
                <a:cubicBezTo>
                  <a:pt x="519897" y="2267021"/>
                  <a:pt x="531471" y="2173459"/>
                  <a:pt x="561372" y="2184069"/>
                </a:cubicBezTo>
                <a:cubicBezTo>
                  <a:pt x="591273" y="2194679"/>
                  <a:pt x="643360" y="2356725"/>
                  <a:pt x="677119" y="2334540"/>
                </a:cubicBezTo>
                <a:cubicBezTo>
                  <a:pt x="710878" y="2312355"/>
                  <a:pt x="741744" y="2069287"/>
                  <a:pt x="763929" y="2050960"/>
                </a:cubicBezTo>
                <a:cubicBezTo>
                  <a:pt x="786114" y="2032633"/>
                  <a:pt x="784185" y="2209147"/>
                  <a:pt x="810228" y="2224580"/>
                </a:cubicBezTo>
                <a:cubicBezTo>
                  <a:pt x="836271" y="2240013"/>
                  <a:pt x="888358" y="2136806"/>
                  <a:pt x="920188" y="2143558"/>
                </a:cubicBezTo>
                <a:cubicBezTo>
                  <a:pt x="952018" y="2150310"/>
                  <a:pt x="970344" y="2254482"/>
                  <a:pt x="1001210" y="2265092"/>
                </a:cubicBezTo>
                <a:cubicBezTo>
                  <a:pt x="1032076" y="2275702"/>
                  <a:pt x="1067765" y="2210112"/>
                  <a:pt x="1105383" y="2207218"/>
                </a:cubicBezTo>
                <a:cubicBezTo>
                  <a:pt x="1143001" y="2204324"/>
                  <a:pt x="1185441" y="2280525"/>
                  <a:pt x="1226917" y="2247730"/>
                </a:cubicBezTo>
                <a:cubicBezTo>
                  <a:pt x="1268393" y="2214935"/>
                  <a:pt x="1315656" y="1999839"/>
                  <a:pt x="1354238" y="2010449"/>
                </a:cubicBezTo>
                <a:cubicBezTo>
                  <a:pt x="1392820" y="2021059"/>
                  <a:pt x="1421757" y="2267022"/>
                  <a:pt x="1458410" y="2311391"/>
                </a:cubicBezTo>
                <a:cubicBezTo>
                  <a:pt x="1495063" y="2355760"/>
                  <a:pt x="1541362" y="2306567"/>
                  <a:pt x="1574157" y="2276666"/>
                </a:cubicBezTo>
                <a:cubicBezTo>
                  <a:pt x="1606952" y="2246765"/>
                  <a:pt x="1635889" y="2187927"/>
                  <a:pt x="1655180" y="2131983"/>
                </a:cubicBezTo>
                <a:cubicBezTo>
                  <a:pt x="1674471" y="2076039"/>
                  <a:pt x="1669648" y="2237120"/>
                  <a:pt x="1689904" y="1941001"/>
                </a:cubicBezTo>
                <a:cubicBezTo>
                  <a:pt x="1710160" y="1644882"/>
                  <a:pt x="1739096" y="637884"/>
                  <a:pt x="1776714" y="355269"/>
                </a:cubicBezTo>
                <a:cubicBezTo>
                  <a:pt x="1814332" y="72654"/>
                  <a:pt x="1869311" y="279070"/>
                  <a:pt x="1915610" y="245310"/>
                </a:cubicBezTo>
                <a:cubicBezTo>
                  <a:pt x="1961909" y="211550"/>
                  <a:pt x="2019391" y="149418"/>
                  <a:pt x="2054507" y="152712"/>
                </a:cubicBezTo>
                <a:cubicBezTo>
                  <a:pt x="2089623" y="156006"/>
                  <a:pt x="2102837" y="191486"/>
                  <a:pt x="2126305" y="265075"/>
                </a:cubicBezTo>
                <a:cubicBezTo>
                  <a:pt x="2149773" y="338664"/>
                  <a:pt x="2174572" y="551530"/>
                  <a:pt x="2195317" y="594245"/>
                </a:cubicBezTo>
                <a:cubicBezTo>
                  <a:pt x="2216062" y="636960"/>
                  <a:pt x="2234650" y="597701"/>
                  <a:pt x="2250776" y="521363"/>
                </a:cubicBezTo>
                <a:cubicBezTo>
                  <a:pt x="2266902" y="445025"/>
                  <a:pt x="2266726" y="191285"/>
                  <a:pt x="2292073" y="136214"/>
                </a:cubicBezTo>
                <a:cubicBezTo>
                  <a:pt x="2317420" y="81143"/>
                  <a:pt x="2363444" y="168974"/>
                  <a:pt x="2402859" y="190936"/>
                </a:cubicBezTo>
                <a:cubicBezTo>
                  <a:pt x="2442274" y="212898"/>
                  <a:pt x="2448167" y="91748"/>
                  <a:pt x="2483670" y="93094"/>
                </a:cubicBezTo>
                <a:cubicBezTo>
                  <a:pt x="2519173" y="94440"/>
                  <a:pt x="2582270" y="184252"/>
                  <a:pt x="2615879" y="199011"/>
                </a:cubicBezTo>
                <a:cubicBezTo>
                  <a:pt x="2649489" y="213770"/>
                  <a:pt x="2660249" y="163323"/>
                  <a:pt x="2685327" y="181649"/>
                </a:cubicBezTo>
                <a:cubicBezTo>
                  <a:pt x="2710405" y="199975"/>
                  <a:pt x="2743201" y="309935"/>
                  <a:pt x="2766350" y="308970"/>
                </a:cubicBezTo>
                <a:cubicBezTo>
                  <a:pt x="2789499" y="308005"/>
                  <a:pt x="2795286" y="180684"/>
                  <a:pt x="2824223" y="175861"/>
                </a:cubicBezTo>
                <a:cubicBezTo>
                  <a:pt x="2853160" y="171038"/>
                  <a:pt x="2910069" y="308971"/>
                  <a:pt x="2939970" y="280034"/>
                </a:cubicBezTo>
                <a:cubicBezTo>
                  <a:pt x="2969871" y="251097"/>
                  <a:pt x="2973730" y="-27660"/>
                  <a:pt x="3003631" y="2241"/>
                </a:cubicBezTo>
                <a:cubicBezTo>
                  <a:pt x="3033532" y="32142"/>
                  <a:pt x="3087547" y="432433"/>
                  <a:pt x="3119377" y="459441"/>
                </a:cubicBezTo>
                <a:cubicBezTo>
                  <a:pt x="3151207" y="486449"/>
                  <a:pt x="3173393" y="191294"/>
                  <a:pt x="3194613" y="164287"/>
                </a:cubicBezTo>
                <a:cubicBezTo>
                  <a:pt x="3215833" y="137279"/>
                  <a:pt x="3231266" y="284857"/>
                  <a:pt x="3246699" y="297396"/>
                </a:cubicBezTo>
                <a:cubicBezTo>
                  <a:pt x="3262132" y="309935"/>
                  <a:pt x="3265025" y="235664"/>
                  <a:pt x="3287210" y="239522"/>
                </a:cubicBezTo>
                <a:cubicBezTo>
                  <a:pt x="3309395" y="243380"/>
                  <a:pt x="3354730" y="335013"/>
                  <a:pt x="3379808" y="320545"/>
                </a:cubicBezTo>
                <a:cubicBezTo>
                  <a:pt x="3404886" y="306077"/>
                  <a:pt x="3421283" y="229394"/>
                  <a:pt x="3437681" y="1527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正方形/長方形 3"/>
          <p:cNvSpPr/>
          <p:nvPr/>
        </p:nvSpPr>
        <p:spPr>
          <a:xfrm>
            <a:off x="3330420" y="2385928"/>
            <a:ext cx="609774" cy="45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a:off x="4083976" y="5198872"/>
            <a:ext cx="1902805" cy="1207857"/>
          </a:xfrm>
          <a:custGeom>
            <a:avLst/>
            <a:gdLst>
              <a:gd name="connsiteX0" fmla="*/ 0 w 3067050"/>
              <a:gd name="connsiteY0" fmla="*/ 1892300 h 1892300"/>
              <a:gd name="connsiteX1" fmla="*/ 1466850 w 3067050"/>
              <a:gd name="connsiteY1" fmla="*/ 1892300 h 1892300"/>
              <a:gd name="connsiteX2" fmla="*/ 1466850 w 3067050"/>
              <a:gd name="connsiteY2" fmla="*/ 0 h 1892300"/>
              <a:gd name="connsiteX3" fmla="*/ 3067050 w 3067050"/>
              <a:gd name="connsiteY3" fmla="*/ 0 h 1892300"/>
              <a:gd name="connsiteX0" fmla="*/ 0 w 3067050"/>
              <a:gd name="connsiteY0" fmla="*/ 1897062 h 1897062"/>
              <a:gd name="connsiteX1" fmla="*/ 1466850 w 3067050"/>
              <a:gd name="connsiteY1" fmla="*/ 1897062 h 1897062"/>
              <a:gd name="connsiteX2" fmla="*/ 1600200 w 3067050"/>
              <a:gd name="connsiteY2" fmla="*/ 0 h 1897062"/>
              <a:gd name="connsiteX3" fmla="*/ 3067050 w 3067050"/>
              <a:gd name="connsiteY3" fmla="*/ 4762 h 1897062"/>
            </a:gdLst>
            <a:ahLst/>
            <a:cxnLst>
              <a:cxn ang="0">
                <a:pos x="connsiteX0" y="connsiteY0"/>
              </a:cxn>
              <a:cxn ang="0">
                <a:pos x="connsiteX1" y="connsiteY1"/>
              </a:cxn>
              <a:cxn ang="0">
                <a:pos x="connsiteX2" y="connsiteY2"/>
              </a:cxn>
              <a:cxn ang="0">
                <a:pos x="connsiteX3" y="connsiteY3"/>
              </a:cxn>
            </a:cxnLst>
            <a:rect l="l" t="t" r="r" b="b"/>
            <a:pathLst>
              <a:path w="3067050" h="1897062">
                <a:moveTo>
                  <a:pt x="0" y="1897062"/>
                </a:moveTo>
                <a:lnTo>
                  <a:pt x="1466850" y="1897062"/>
                </a:lnTo>
                <a:lnTo>
                  <a:pt x="1600200" y="0"/>
                </a:lnTo>
                <a:lnTo>
                  <a:pt x="3067050" y="4762"/>
                </a:lnTo>
              </a:path>
            </a:pathLst>
          </a:cu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テキスト ボックス 81"/>
          <p:cNvSpPr txBox="1"/>
          <p:nvPr/>
        </p:nvSpPr>
        <p:spPr>
          <a:xfrm>
            <a:off x="1495416" y="6068812"/>
            <a:ext cx="954107"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元画像</a:t>
            </a:r>
          </a:p>
        </p:txBody>
      </p:sp>
      <p:grpSp>
        <p:nvGrpSpPr>
          <p:cNvPr id="35" name="グループ化 34"/>
          <p:cNvGrpSpPr/>
          <p:nvPr/>
        </p:nvGrpSpPr>
        <p:grpSpPr>
          <a:xfrm>
            <a:off x="3942705" y="4783732"/>
            <a:ext cx="2236510" cy="2199541"/>
            <a:chOff x="3226425" y="4588659"/>
            <a:chExt cx="2236510" cy="2199541"/>
          </a:xfrm>
        </p:grpSpPr>
        <p:grpSp>
          <p:nvGrpSpPr>
            <p:cNvPr id="34" name="グループ化 33"/>
            <p:cNvGrpSpPr/>
            <p:nvPr/>
          </p:nvGrpSpPr>
          <p:grpSpPr>
            <a:xfrm>
              <a:off x="3226425" y="4588659"/>
              <a:ext cx="2236510" cy="2199541"/>
              <a:chOff x="3226425" y="4588659"/>
              <a:chExt cx="2236510" cy="2199541"/>
            </a:xfrm>
          </p:grpSpPr>
          <p:sp>
            <p:nvSpPr>
              <p:cNvPr id="94" name="テキスト ボックス 93"/>
              <p:cNvSpPr txBox="1"/>
              <p:nvPr/>
            </p:nvSpPr>
            <p:spPr>
              <a:xfrm>
                <a:off x="3226425" y="6388090"/>
                <a:ext cx="2236510"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エッジ保存平滑化</a:t>
                </a:r>
              </a:p>
            </p:txBody>
          </p:sp>
          <p:grpSp>
            <p:nvGrpSpPr>
              <p:cNvPr id="107" name="グループ化 106"/>
              <p:cNvGrpSpPr/>
              <p:nvPr/>
            </p:nvGrpSpPr>
            <p:grpSpPr>
              <a:xfrm>
                <a:off x="3284752" y="4588659"/>
                <a:ext cx="2143774" cy="1761732"/>
                <a:chOff x="560550" y="3854450"/>
                <a:chExt cx="2347750" cy="1929358"/>
              </a:xfrm>
            </p:grpSpPr>
            <p:cxnSp>
              <p:nvCxnSpPr>
                <p:cNvPr id="108" name="直線矢印コネクタ 107"/>
                <p:cNvCxnSpPr/>
                <p:nvPr/>
              </p:nvCxnSpPr>
              <p:spPr>
                <a:xfrm>
                  <a:off x="560550" y="5783808"/>
                  <a:ext cx="2347750"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V="1">
                  <a:off x="564559" y="3854450"/>
                  <a:ext cx="0" cy="1924834"/>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114" name="テキスト ボックス 113"/>
            <p:cNvSpPr txBox="1"/>
            <p:nvPr/>
          </p:nvSpPr>
          <p:spPr>
            <a:xfrm>
              <a:off x="3366125" y="4617710"/>
              <a:ext cx="1980029"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振幅の大きな波</a:t>
              </a:r>
            </a:p>
          </p:txBody>
        </p:sp>
      </p:grpSp>
      <p:grpSp>
        <p:nvGrpSpPr>
          <p:cNvPr id="129" name="グループ化 128"/>
          <p:cNvGrpSpPr/>
          <p:nvPr/>
        </p:nvGrpSpPr>
        <p:grpSpPr>
          <a:xfrm>
            <a:off x="3295005" y="3547863"/>
            <a:ext cx="2806076" cy="1891447"/>
            <a:chOff x="2502525" y="3352790"/>
            <a:chExt cx="2806076" cy="1891447"/>
          </a:xfrm>
        </p:grpSpPr>
        <p:sp>
          <p:nvSpPr>
            <p:cNvPr id="105" name="テキスト ボックス 104"/>
            <p:cNvSpPr txBox="1"/>
            <p:nvPr/>
          </p:nvSpPr>
          <p:spPr>
            <a:xfrm>
              <a:off x="2502525" y="4413240"/>
              <a:ext cx="431175" cy="830997"/>
            </a:xfrm>
            <a:prstGeom prst="rect">
              <a:avLst/>
            </a:prstGeom>
            <a:noFill/>
          </p:spPr>
          <p:txBody>
            <a:bodyPr wrap="square" rtlCol="0">
              <a:spAutoFit/>
            </a:bodyPr>
            <a:lstStyle/>
            <a:p>
              <a:r>
                <a:rPr lang="en-US" altLang="ja-JP" sz="4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4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28" name="グループ化 127"/>
            <p:cNvGrpSpPr/>
            <p:nvPr/>
          </p:nvGrpSpPr>
          <p:grpSpPr>
            <a:xfrm>
              <a:off x="3132933" y="3352790"/>
              <a:ext cx="2175668" cy="1377097"/>
              <a:chOff x="3132933" y="3352790"/>
              <a:chExt cx="2175668" cy="1377097"/>
            </a:xfrm>
          </p:grpSpPr>
          <p:grpSp>
            <p:nvGrpSpPr>
              <p:cNvPr id="115" name="グループ化 114"/>
              <p:cNvGrpSpPr/>
              <p:nvPr/>
            </p:nvGrpSpPr>
            <p:grpSpPr>
              <a:xfrm>
                <a:off x="3132933" y="3352790"/>
                <a:ext cx="2175668" cy="804108"/>
                <a:chOff x="3209133" y="3352790"/>
                <a:chExt cx="2175668" cy="804108"/>
              </a:xfrm>
            </p:grpSpPr>
            <p:sp>
              <p:nvSpPr>
                <p:cNvPr id="16" name="フリーフォーム 15"/>
                <p:cNvSpPr/>
                <p:nvPr/>
              </p:nvSpPr>
              <p:spPr>
                <a:xfrm>
                  <a:off x="3209133" y="3676356"/>
                  <a:ext cx="2175668" cy="480542"/>
                </a:xfrm>
                <a:custGeom>
                  <a:avLst/>
                  <a:gdLst>
                    <a:gd name="connsiteX0" fmla="*/ 0 w 2383631"/>
                    <a:gd name="connsiteY0" fmla="*/ 278106 h 480542"/>
                    <a:gd name="connsiteX1" fmla="*/ 64294 w 2383631"/>
                    <a:gd name="connsiteY1" fmla="*/ 223337 h 480542"/>
                    <a:gd name="connsiteX2" fmla="*/ 150019 w 2383631"/>
                    <a:gd name="connsiteY2" fmla="*/ 356687 h 480542"/>
                    <a:gd name="connsiteX3" fmla="*/ 209550 w 2383631"/>
                    <a:gd name="connsiteY3" fmla="*/ 237625 h 480542"/>
                    <a:gd name="connsiteX4" fmla="*/ 280987 w 2383631"/>
                    <a:gd name="connsiteY4" fmla="*/ 301919 h 480542"/>
                    <a:gd name="connsiteX5" fmla="*/ 307181 w 2383631"/>
                    <a:gd name="connsiteY5" fmla="*/ 270962 h 480542"/>
                    <a:gd name="connsiteX6" fmla="*/ 357187 w 2383631"/>
                    <a:gd name="connsiteY6" fmla="*/ 299537 h 480542"/>
                    <a:gd name="connsiteX7" fmla="*/ 409575 w 2383631"/>
                    <a:gd name="connsiteY7" fmla="*/ 247150 h 480542"/>
                    <a:gd name="connsiteX8" fmla="*/ 485775 w 2383631"/>
                    <a:gd name="connsiteY8" fmla="*/ 382881 h 480542"/>
                    <a:gd name="connsiteX9" fmla="*/ 545306 w 2383631"/>
                    <a:gd name="connsiteY9" fmla="*/ 137612 h 480542"/>
                    <a:gd name="connsiteX10" fmla="*/ 590550 w 2383631"/>
                    <a:gd name="connsiteY10" fmla="*/ 285250 h 480542"/>
                    <a:gd name="connsiteX11" fmla="*/ 664369 w 2383631"/>
                    <a:gd name="connsiteY11" fmla="*/ 220956 h 480542"/>
                    <a:gd name="connsiteX12" fmla="*/ 723900 w 2383631"/>
                    <a:gd name="connsiteY12" fmla="*/ 313825 h 480542"/>
                    <a:gd name="connsiteX13" fmla="*/ 790575 w 2383631"/>
                    <a:gd name="connsiteY13" fmla="*/ 278106 h 480542"/>
                    <a:gd name="connsiteX14" fmla="*/ 862012 w 2383631"/>
                    <a:gd name="connsiteY14" fmla="*/ 311444 h 480542"/>
                    <a:gd name="connsiteX15" fmla="*/ 983456 w 2383631"/>
                    <a:gd name="connsiteY15" fmla="*/ 104275 h 480542"/>
                    <a:gd name="connsiteX16" fmla="*/ 1059656 w 2383631"/>
                    <a:gd name="connsiteY16" fmla="*/ 368594 h 480542"/>
                    <a:gd name="connsiteX17" fmla="*/ 1204912 w 2383631"/>
                    <a:gd name="connsiteY17" fmla="*/ 194762 h 480542"/>
                    <a:gd name="connsiteX18" fmla="*/ 1252537 w 2383631"/>
                    <a:gd name="connsiteY18" fmla="*/ 178094 h 480542"/>
                    <a:gd name="connsiteX19" fmla="*/ 1290637 w 2383631"/>
                    <a:gd name="connsiteY19" fmla="*/ 199525 h 480542"/>
                    <a:gd name="connsiteX20" fmla="*/ 1397794 w 2383631"/>
                    <a:gd name="connsiteY20" fmla="*/ 125706 h 480542"/>
                    <a:gd name="connsiteX21" fmla="*/ 1512094 w 2383631"/>
                    <a:gd name="connsiteY21" fmla="*/ 480512 h 480542"/>
                    <a:gd name="connsiteX22" fmla="*/ 1564481 w 2383631"/>
                    <a:gd name="connsiteY22" fmla="*/ 104275 h 480542"/>
                    <a:gd name="connsiteX23" fmla="*/ 1659731 w 2383631"/>
                    <a:gd name="connsiteY23" fmla="*/ 147137 h 480542"/>
                    <a:gd name="connsiteX24" fmla="*/ 1690687 w 2383631"/>
                    <a:gd name="connsiteY24" fmla="*/ 82844 h 480542"/>
                    <a:gd name="connsiteX25" fmla="*/ 1788319 w 2383631"/>
                    <a:gd name="connsiteY25" fmla="*/ 159044 h 480542"/>
                    <a:gd name="connsiteX26" fmla="*/ 1828800 w 2383631"/>
                    <a:gd name="connsiteY26" fmla="*/ 154281 h 480542"/>
                    <a:gd name="connsiteX27" fmla="*/ 1890712 w 2383631"/>
                    <a:gd name="connsiteY27" fmla="*/ 242387 h 480542"/>
                    <a:gd name="connsiteX28" fmla="*/ 1962150 w 2383631"/>
                    <a:gd name="connsiteY28" fmla="*/ 159044 h 480542"/>
                    <a:gd name="connsiteX29" fmla="*/ 2031206 w 2383631"/>
                    <a:gd name="connsiteY29" fmla="*/ 213812 h 480542"/>
                    <a:gd name="connsiteX30" fmla="*/ 2074069 w 2383631"/>
                    <a:gd name="connsiteY30" fmla="*/ 1881 h 480542"/>
                    <a:gd name="connsiteX31" fmla="*/ 2176462 w 2383631"/>
                    <a:gd name="connsiteY31" fmla="*/ 356687 h 480542"/>
                    <a:gd name="connsiteX32" fmla="*/ 2231231 w 2383631"/>
                    <a:gd name="connsiteY32" fmla="*/ 147137 h 480542"/>
                    <a:gd name="connsiteX33" fmla="*/ 2274094 w 2383631"/>
                    <a:gd name="connsiteY33" fmla="*/ 223337 h 480542"/>
                    <a:gd name="connsiteX34" fmla="*/ 2331244 w 2383631"/>
                    <a:gd name="connsiteY34" fmla="*/ 240006 h 480542"/>
                    <a:gd name="connsiteX35" fmla="*/ 2359819 w 2383631"/>
                    <a:gd name="connsiteY35" fmla="*/ 251912 h 480542"/>
                    <a:gd name="connsiteX36" fmla="*/ 2383631 w 2383631"/>
                    <a:gd name="connsiteY36" fmla="*/ 137612 h 4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383631" h="480542">
                      <a:moveTo>
                        <a:pt x="0" y="278106"/>
                      </a:moveTo>
                      <a:cubicBezTo>
                        <a:pt x="19645" y="244173"/>
                        <a:pt x="39291" y="210240"/>
                        <a:pt x="64294" y="223337"/>
                      </a:cubicBezTo>
                      <a:cubicBezTo>
                        <a:pt x="89297" y="236434"/>
                        <a:pt x="125810" y="354306"/>
                        <a:pt x="150019" y="356687"/>
                      </a:cubicBezTo>
                      <a:cubicBezTo>
                        <a:pt x="174228" y="359068"/>
                        <a:pt x="187722" y="246753"/>
                        <a:pt x="209550" y="237625"/>
                      </a:cubicBezTo>
                      <a:cubicBezTo>
                        <a:pt x="231378" y="228497"/>
                        <a:pt x="264715" y="296363"/>
                        <a:pt x="280987" y="301919"/>
                      </a:cubicBezTo>
                      <a:cubicBezTo>
                        <a:pt x="297259" y="307475"/>
                        <a:pt x="294481" y="271359"/>
                        <a:pt x="307181" y="270962"/>
                      </a:cubicBezTo>
                      <a:cubicBezTo>
                        <a:pt x="319881" y="270565"/>
                        <a:pt x="340121" y="303506"/>
                        <a:pt x="357187" y="299537"/>
                      </a:cubicBezTo>
                      <a:cubicBezTo>
                        <a:pt x="374253" y="295568"/>
                        <a:pt x="388144" y="233259"/>
                        <a:pt x="409575" y="247150"/>
                      </a:cubicBezTo>
                      <a:cubicBezTo>
                        <a:pt x="431006" y="261041"/>
                        <a:pt x="463153" y="401137"/>
                        <a:pt x="485775" y="382881"/>
                      </a:cubicBezTo>
                      <a:cubicBezTo>
                        <a:pt x="508397" y="364625"/>
                        <a:pt x="527844" y="153884"/>
                        <a:pt x="545306" y="137612"/>
                      </a:cubicBezTo>
                      <a:cubicBezTo>
                        <a:pt x="562768" y="121340"/>
                        <a:pt x="570706" y="271359"/>
                        <a:pt x="590550" y="285250"/>
                      </a:cubicBezTo>
                      <a:cubicBezTo>
                        <a:pt x="610394" y="299141"/>
                        <a:pt x="642144" y="216193"/>
                        <a:pt x="664369" y="220956"/>
                      </a:cubicBezTo>
                      <a:cubicBezTo>
                        <a:pt x="686594" y="225718"/>
                        <a:pt x="702866" y="304300"/>
                        <a:pt x="723900" y="313825"/>
                      </a:cubicBezTo>
                      <a:cubicBezTo>
                        <a:pt x="744934" y="323350"/>
                        <a:pt x="767556" y="278503"/>
                        <a:pt x="790575" y="278106"/>
                      </a:cubicBezTo>
                      <a:cubicBezTo>
                        <a:pt x="813594" y="277709"/>
                        <a:pt x="829865" y="340416"/>
                        <a:pt x="862012" y="311444"/>
                      </a:cubicBezTo>
                      <a:cubicBezTo>
                        <a:pt x="894159" y="282472"/>
                        <a:pt x="950515" y="94750"/>
                        <a:pt x="983456" y="104275"/>
                      </a:cubicBezTo>
                      <a:cubicBezTo>
                        <a:pt x="1016397" y="113800"/>
                        <a:pt x="1022747" y="353513"/>
                        <a:pt x="1059656" y="368594"/>
                      </a:cubicBezTo>
                      <a:cubicBezTo>
                        <a:pt x="1096565" y="383675"/>
                        <a:pt x="1172765" y="226512"/>
                        <a:pt x="1204912" y="194762"/>
                      </a:cubicBezTo>
                      <a:cubicBezTo>
                        <a:pt x="1237059" y="163012"/>
                        <a:pt x="1238250" y="177300"/>
                        <a:pt x="1252537" y="178094"/>
                      </a:cubicBezTo>
                      <a:cubicBezTo>
                        <a:pt x="1266824" y="178888"/>
                        <a:pt x="1266428" y="208256"/>
                        <a:pt x="1290637" y="199525"/>
                      </a:cubicBezTo>
                      <a:cubicBezTo>
                        <a:pt x="1314846" y="190794"/>
                        <a:pt x="1360885" y="78875"/>
                        <a:pt x="1397794" y="125706"/>
                      </a:cubicBezTo>
                      <a:cubicBezTo>
                        <a:pt x="1434704" y="172537"/>
                        <a:pt x="1484313" y="484084"/>
                        <a:pt x="1512094" y="480512"/>
                      </a:cubicBezTo>
                      <a:cubicBezTo>
                        <a:pt x="1539875" y="476940"/>
                        <a:pt x="1539875" y="159837"/>
                        <a:pt x="1564481" y="104275"/>
                      </a:cubicBezTo>
                      <a:cubicBezTo>
                        <a:pt x="1589087" y="48713"/>
                        <a:pt x="1638697" y="150709"/>
                        <a:pt x="1659731" y="147137"/>
                      </a:cubicBezTo>
                      <a:cubicBezTo>
                        <a:pt x="1680765" y="143565"/>
                        <a:pt x="1669256" y="80860"/>
                        <a:pt x="1690687" y="82844"/>
                      </a:cubicBezTo>
                      <a:cubicBezTo>
                        <a:pt x="1712118" y="84828"/>
                        <a:pt x="1765300" y="147138"/>
                        <a:pt x="1788319" y="159044"/>
                      </a:cubicBezTo>
                      <a:cubicBezTo>
                        <a:pt x="1811338" y="170950"/>
                        <a:pt x="1811735" y="140390"/>
                        <a:pt x="1828800" y="154281"/>
                      </a:cubicBezTo>
                      <a:cubicBezTo>
                        <a:pt x="1845866" y="168171"/>
                        <a:pt x="1868487" y="241593"/>
                        <a:pt x="1890712" y="242387"/>
                      </a:cubicBezTo>
                      <a:cubicBezTo>
                        <a:pt x="1912937" y="243181"/>
                        <a:pt x="1938734" y="163806"/>
                        <a:pt x="1962150" y="159044"/>
                      </a:cubicBezTo>
                      <a:cubicBezTo>
                        <a:pt x="1985566" y="154282"/>
                        <a:pt x="2012553" y="240006"/>
                        <a:pt x="2031206" y="213812"/>
                      </a:cubicBezTo>
                      <a:cubicBezTo>
                        <a:pt x="2049859" y="187618"/>
                        <a:pt x="2049860" y="-21931"/>
                        <a:pt x="2074069" y="1881"/>
                      </a:cubicBezTo>
                      <a:cubicBezTo>
                        <a:pt x="2098278" y="25693"/>
                        <a:pt x="2150268" y="332478"/>
                        <a:pt x="2176462" y="356687"/>
                      </a:cubicBezTo>
                      <a:cubicBezTo>
                        <a:pt x="2202656" y="380896"/>
                        <a:pt x="2214959" y="169362"/>
                        <a:pt x="2231231" y="147137"/>
                      </a:cubicBezTo>
                      <a:cubicBezTo>
                        <a:pt x="2247503" y="124912"/>
                        <a:pt x="2257425" y="207859"/>
                        <a:pt x="2274094" y="223337"/>
                      </a:cubicBezTo>
                      <a:cubicBezTo>
                        <a:pt x="2290763" y="238815"/>
                        <a:pt x="2316956" y="235243"/>
                        <a:pt x="2331244" y="240006"/>
                      </a:cubicBezTo>
                      <a:cubicBezTo>
                        <a:pt x="2345532" y="244769"/>
                        <a:pt x="2351088" y="268978"/>
                        <a:pt x="2359819" y="251912"/>
                      </a:cubicBezTo>
                      <a:cubicBezTo>
                        <a:pt x="2368550" y="234846"/>
                        <a:pt x="2376090" y="186229"/>
                        <a:pt x="2383631" y="1376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テキスト ボックス 112"/>
                <p:cNvSpPr txBox="1"/>
                <p:nvPr/>
              </p:nvSpPr>
              <p:spPr>
                <a:xfrm>
                  <a:off x="3366125" y="3352790"/>
                  <a:ext cx="1980029"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振幅の小さな波</a:t>
                  </a:r>
                </a:p>
              </p:txBody>
            </p:sp>
          </p:grpSp>
          <p:sp>
            <p:nvSpPr>
              <p:cNvPr id="116" name="テキスト ボックス 115"/>
              <p:cNvSpPr txBox="1"/>
              <p:nvPr/>
            </p:nvSpPr>
            <p:spPr>
              <a:xfrm>
                <a:off x="3931275" y="3898890"/>
                <a:ext cx="716925" cy="830997"/>
              </a:xfrm>
              <a:prstGeom prst="rect">
                <a:avLst/>
              </a:prstGeom>
              <a:noFill/>
            </p:spPr>
            <p:txBody>
              <a:bodyPr wrap="square" rtlCol="0">
                <a:spAutoFit/>
              </a:bodyPr>
              <a:lstStyle/>
              <a:p>
                <a:r>
                  <a:rPr lang="en-US" altLang="ja-JP" sz="4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4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nvGrpSpPr>
          <p:cNvPr id="141" name="グループ化 140"/>
          <p:cNvGrpSpPr/>
          <p:nvPr/>
        </p:nvGrpSpPr>
        <p:grpSpPr>
          <a:xfrm>
            <a:off x="7800368" y="874876"/>
            <a:ext cx="3612056" cy="2839685"/>
            <a:chOff x="5264432" y="679803"/>
            <a:chExt cx="3612056" cy="2839685"/>
          </a:xfrm>
        </p:grpSpPr>
        <p:pic>
          <p:nvPicPr>
            <p:cNvPr id="73" name="Picture 10"/>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264432" y="1130348"/>
              <a:ext cx="3612056" cy="2389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6" name="テキスト ボックス 95"/>
            <p:cNvSpPr txBox="1"/>
            <p:nvPr/>
          </p:nvSpPr>
          <p:spPr>
            <a:xfrm>
              <a:off x="6333810" y="679803"/>
              <a:ext cx="1723549"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低諧調画像</a:t>
              </a:r>
            </a:p>
          </p:txBody>
        </p:sp>
      </p:grpSp>
      <p:sp>
        <p:nvSpPr>
          <p:cNvPr id="48" name="タイトル 1"/>
          <p:cNvSpPr>
            <a:spLocks noGrp="1"/>
          </p:cNvSpPr>
          <p:nvPr>
            <p:ph type="title"/>
          </p:nvPr>
        </p:nvSpPr>
        <p:spPr>
          <a:xfrm>
            <a:off x="1813744" y="188490"/>
            <a:ext cx="8229600" cy="596877"/>
          </a:xfrm>
        </p:spPr>
        <p:txBody>
          <a:bodyPr>
            <a:noAutofit/>
          </a:bodyPr>
          <a:lstStyle/>
          <a:p>
            <a:pPr algn="ctr"/>
            <a:r>
              <a:rPr lang="ja-JP" altLang="en-US" sz="3600" dirty="0"/>
              <a:t>トーンマッピング（</a:t>
            </a:r>
            <a:r>
              <a:rPr lang="en-US" altLang="ja-JP" sz="3600" dirty="0"/>
              <a:t>HDR</a:t>
            </a:r>
            <a:r>
              <a:rPr lang="ja-JP" altLang="en-US" sz="3600" dirty="0"/>
              <a:t>合成）</a:t>
            </a:r>
          </a:p>
        </p:txBody>
      </p:sp>
      <p:sp>
        <p:nvSpPr>
          <p:cNvPr id="49" name="テキスト ボックス 48"/>
          <p:cNvSpPr txBox="1"/>
          <p:nvPr/>
        </p:nvSpPr>
        <p:spPr>
          <a:xfrm>
            <a:off x="1403894" y="1096125"/>
            <a:ext cx="3262432" cy="400110"/>
          </a:xfrm>
          <a:prstGeom prst="rect">
            <a:avLst/>
          </a:prstGeom>
          <a:noFill/>
        </p:spPr>
        <p:txBody>
          <a:bodyPr wrap="none" rtlCol="0">
            <a:spAutoFit/>
          </a:bodyPr>
          <a:lstStyle/>
          <a:p>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高ダイナミックレンジ画像</a:t>
            </a:r>
          </a:p>
        </p:txBody>
      </p:sp>
      <p:grpSp>
        <p:nvGrpSpPr>
          <p:cNvPr id="6" name="グループ化 5"/>
          <p:cNvGrpSpPr/>
          <p:nvPr/>
        </p:nvGrpSpPr>
        <p:grpSpPr>
          <a:xfrm>
            <a:off x="7882780" y="3877456"/>
            <a:ext cx="3112626" cy="1518324"/>
            <a:chOff x="5834524" y="3682384"/>
            <a:chExt cx="3112626" cy="1518324"/>
          </a:xfrm>
        </p:grpSpPr>
        <p:grpSp>
          <p:nvGrpSpPr>
            <p:cNvPr id="50" name="グループ化 49"/>
            <p:cNvGrpSpPr/>
            <p:nvPr/>
          </p:nvGrpSpPr>
          <p:grpSpPr>
            <a:xfrm>
              <a:off x="5834524" y="3682384"/>
              <a:ext cx="3112626" cy="1292574"/>
              <a:chOff x="5834524" y="4642985"/>
              <a:chExt cx="3112626" cy="1292574"/>
            </a:xfrm>
          </p:grpSpPr>
          <p:cxnSp>
            <p:nvCxnSpPr>
              <p:cNvPr id="51" name="直線矢印コネクタ 50"/>
              <p:cNvCxnSpPr/>
              <p:nvPr/>
            </p:nvCxnSpPr>
            <p:spPr>
              <a:xfrm flipV="1">
                <a:off x="6384187" y="4724400"/>
                <a:ext cx="0" cy="108545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6379248" y="5827926"/>
                <a:ext cx="2567902"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6091820" y="5566227"/>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テキスト ボックス 53"/>
              <p:cNvSpPr txBox="1"/>
              <p:nvPr/>
            </p:nvSpPr>
            <p:spPr>
              <a:xfrm>
                <a:off x="5834524" y="4642985"/>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フリーフォーム 56"/>
              <p:cNvSpPr/>
              <p:nvPr/>
            </p:nvSpPr>
            <p:spPr>
              <a:xfrm>
                <a:off x="6429375" y="4825446"/>
                <a:ext cx="2290763" cy="969658"/>
              </a:xfrm>
              <a:custGeom>
                <a:avLst/>
                <a:gdLst>
                  <a:gd name="connsiteX0" fmla="*/ 0 w 2290763"/>
                  <a:gd name="connsiteY0" fmla="*/ 865745 h 969658"/>
                  <a:gd name="connsiteX1" fmla="*/ 69056 w 2290763"/>
                  <a:gd name="connsiteY1" fmla="*/ 813357 h 969658"/>
                  <a:gd name="connsiteX2" fmla="*/ 138113 w 2290763"/>
                  <a:gd name="connsiteY2" fmla="*/ 949089 h 969658"/>
                  <a:gd name="connsiteX3" fmla="*/ 214313 w 2290763"/>
                  <a:gd name="connsiteY3" fmla="*/ 827645 h 969658"/>
                  <a:gd name="connsiteX4" fmla="*/ 266700 w 2290763"/>
                  <a:gd name="connsiteY4" fmla="*/ 899082 h 969658"/>
                  <a:gd name="connsiteX5" fmla="*/ 297656 w 2290763"/>
                  <a:gd name="connsiteY5" fmla="*/ 860982 h 969658"/>
                  <a:gd name="connsiteX6" fmla="*/ 345281 w 2290763"/>
                  <a:gd name="connsiteY6" fmla="*/ 894320 h 969658"/>
                  <a:gd name="connsiteX7" fmla="*/ 388144 w 2290763"/>
                  <a:gd name="connsiteY7" fmla="*/ 834789 h 969658"/>
                  <a:gd name="connsiteX8" fmla="*/ 445294 w 2290763"/>
                  <a:gd name="connsiteY8" fmla="*/ 968139 h 969658"/>
                  <a:gd name="connsiteX9" fmla="*/ 511969 w 2290763"/>
                  <a:gd name="connsiteY9" fmla="*/ 730014 h 969658"/>
                  <a:gd name="connsiteX10" fmla="*/ 545306 w 2290763"/>
                  <a:gd name="connsiteY10" fmla="*/ 870507 h 969658"/>
                  <a:gd name="connsiteX11" fmla="*/ 611981 w 2290763"/>
                  <a:gd name="connsiteY11" fmla="*/ 815739 h 969658"/>
                  <a:gd name="connsiteX12" fmla="*/ 702469 w 2290763"/>
                  <a:gd name="connsiteY12" fmla="*/ 903845 h 969658"/>
                  <a:gd name="connsiteX13" fmla="*/ 740569 w 2290763"/>
                  <a:gd name="connsiteY13" fmla="*/ 880032 h 969658"/>
                  <a:gd name="connsiteX14" fmla="*/ 792956 w 2290763"/>
                  <a:gd name="connsiteY14" fmla="*/ 903845 h 969658"/>
                  <a:gd name="connsiteX15" fmla="*/ 900113 w 2290763"/>
                  <a:gd name="connsiteY15" fmla="*/ 696676 h 969658"/>
                  <a:gd name="connsiteX16" fmla="*/ 981075 w 2290763"/>
                  <a:gd name="connsiteY16" fmla="*/ 956232 h 969658"/>
                  <a:gd name="connsiteX17" fmla="*/ 1114425 w 2290763"/>
                  <a:gd name="connsiteY17" fmla="*/ 763351 h 969658"/>
                  <a:gd name="connsiteX18" fmla="*/ 1209675 w 2290763"/>
                  <a:gd name="connsiteY18" fmla="*/ 179945 h 969658"/>
                  <a:gd name="connsiteX19" fmla="*/ 1273969 w 2290763"/>
                  <a:gd name="connsiteY19" fmla="*/ 201376 h 969658"/>
                  <a:gd name="connsiteX20" fmla="*/ 1362075 w 2290763"/>
                  <a:gd name="connsiteY20" fmla="*/ 106126 h 969658"/>
                  <a:gd name="connsiteX21" fmla="*/ 1471613 w 2290763"/>
                  <a:gd name="connsiteY21" fmla="*/ 449026 h 969658"/>
                  <a:gd name="connsiteX22" fmla="*/ 1545431 w 2290763"/>
                  <a:gd name="connsiteY22" fmla="*/ 72789 h 969658"/>
                  <a:gd name="connsiteX23" fmla="*/ 1612106 w 2290763"/>
                  <a:gd name="connsiteY23" fmla="*/ 120414 h 969658"/>
                  <a:gd name="connsiteX24" fmla="*/ 1640681 w 2290763"/>
                  <a:gd name="connsiteY24" fmla="*/ 89457 h 969658"/>
                  <a:gd name="connsiteX25" fmla="*/ 1762125 w 2290763"/>
                  <a:gd name="connsiteY25" fmla="*/ 153751 h 969658"/>
                  <a:gd name="connsiteX26" fmla="*/ 1819275 w 2290763"/>
                  <a:gd name="connsiteY26" fmla="*/ 234714 h 969658"/>
                  <a:gd name="connsiteX27" fmla="*/ 1881188 w 2290763"/>
                  <a:gd name="connsiteY27" fmla="*/ 172801 h 969658"/>
                  <a:gd name="connsiteX28" fmla="*/ 1943100 w 2290763"/>
                  <a:gd name="connsiteY28" fmla="*/ 198995 h 969658"/>
                  <a:gd name="connsiteX29" fmla="*/ 1985963 w 2290763"/>
                  <a:gd name="connsiteY29" fmla="*/ 1351 h 969658"/>
                  <a:gd name="connsiteX30" fmla="*/ 2095500 w 2290763"/>
                  <a:gd name="connsiteY30" fmla="*/ 313295 h 969658"/>
                  <a:gd name="connsiteX31" fmla="*/ 2138363 w 2290763"/>
                  <a:gd name="connsiteY31" fmla="*/ 146607 h 969658"/>
                  <a:gd name="connsiteX32" fmla="*/ 2197894 w 2290763"/>
                  <a:gd name="connsiteY32" fmla="*/ 237095 h 969658"/>
                  <a:gd name="connsiteX33" fmla="*/ 2262188 w 2290763"/>
                  <a:gd name="connsiteY33" fmla="*/ 237095 h 969658"/>
                  <a:gd name="connsiteX34" fmla="*/ 2286000 w 2290763"/>
                  <a:gd name="connsiteY34" fmla="*/ 172801 h 969658"/>
                  <a:gd name="connsiteX35" fmla="*/ 2276475 w 2290763"/>
                  <a:gd name="connsiteY35" fmla="*/ 158514 h 969658"/>
                  <a:gd name="connsiteX36" fmla="*/ 2286000 w 2290763"/>
                  <a:gd name="connsiteY36" fmla="*/ 160895 h 969658"/>
                  <a:gd name="connsiteX37" fmla="*/ 2290763 w 2290763"/>
                  <a:gd name="connsiteY37" fmla="*/ 170420 h 96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90763" h="969658">
                    <a:moveTo>
                      <a:pt x="0" y="865745"/>
                    </a:moveTo>
                    <a:cubicBezTo>
                      <a:pt x="23018" y="832605"/>
                      <a:pt x="46037" y="799466"/>
                      <a:pt x="69056" y="813357"/>
                    </a:cubicBezTo>
                    <a:cubicBezTo>
                      <a:pt x="92075" y="827248"/>
                      <a:pt x="113904" y="946708"/>
                      <a:pt x="138113" y="949089"/>
                    </a:cubicBezTo>
                    <a:cubicBezTo>
                      <a:pt x="162322" y="951470"/>
                      <a:pt x="192882" y="835980"/>
                      <a:pt x="214313" y="827645"/>
                    </a:cubicBezTo>
                    <a:cubicBezTo>
                      <a:pt x="235744" y="819310"/>
                      <a:pt x="252810" y="893526"/>
                      <a:pt x="266700" y="899082"/>
                    </a:cubicBezTo>
                    <a:cubicBezTo>
                      <a:pt x="280590" y="904638"/>
                      <a:pt x="284559" y="861776"/>
                      <a:pt x="297656" y="860982"/>
                    </a:cubicBezTo>
                    <a:cubicBezTo>
                      <a:pt x="310753" y="860188"/>
                      <a:pt x="330200" y="898685"/>
                      <a:pt x="345281" y="894320"/>
                    </a:cubicBezTo>
                    <a:cubicBezTo>
                      <a:pt x="360362" y="889955"/>
                      <a:pt x="371475" y="822486"/>
                      <a:pt x="388144" y="834789"/>
                    </a:cubicBezTo>
                    <a:cubicBezTo>
                      <a:pt x="404813" y="847092"/>
                      <a:pt x="424657" y="985601"/>
                      <a:pt x="445294" y="968139"/>
                    </a:cubicBezTo>
                    <a:cubicBezTo>
                      <a:pt x="465931" y="950677"/>
                      <a:pt x="495300" y="746286"/>
                      <a:pt x="511969" y="730014"/>
                    </a:cubicBezTo>
                    <a:cubicBezTo>
                      <a:pt x="528638" y="713742"/>
                      <a:pt x="528637" y="856220"/>
                      <a:pt x="545306" y="870507"/>
                    </a:cubicBezTo>
                    <a:cubicBezTo>
                      <a:pt x="561975" y="884794"/>
                      <a:pt x="585787" y="810183"/>
                      <a:pt x="611981" y="815739"/>
                    </a:cubicBezTo>
                    <a:cubicBezTo>
                      <a:pt x="638175" y="821295"/>
                      <a:pt x="681038" y="893130"/>
                      <a:pt x="702469" y="903845"/>
                    </a:cubicBezTo>
                    <a:cubicBezTo>
                      <a:pt x="723900" y="914560"/>
                      <a:pt x="725488" y="880032"/>
                      <a:pt x="740569" y="880032"/>
                    </a:cubicBezTo>
                    <a:cubicBezTo>
                      <a:pt x="755650" y="880032"/>
                      <a:pt x="766365" y="934404"/>
                      <a:pt x="792956" y="903845"/>
                    </a:cubicBezTo>
                    <a:cubicBezTo>
                      <a:pt x="819547" y="873286"/>
                      <a:pt x="868760" y="687945"/>
                      <a:pt x="900113" y="696676"/>
                    </a:cubicBezTo>
                    <a:cubicBezTo>
                      <a:pt x="931466" y="705407"/>
                      <a:pt x="945356" y="945120"/>
                      <a:pt x="981075" y="956232"/>
                    </a:cubicBezTo>
                    <a:cubicBezTo>
                      <a:pt x="1016794" y="967345"/>
                      <a:pt x="1076325" y="892732"/>
                      <a:pt x="1114425" y="763351"/>
                    </a:cubicBezTo>
                    <a:cubicBezTo>
                      <a:pt x="1152525" y="633970"/>
                      <a:pt x="1183084" y="273607"/>
                      <a:pt x="1209675" y="179945"/>
                    </a:cubicBezTo>
                    <a:cubicBezTo>
                      <a:pt x="1236266" y="86282"/>
                      <a:pt x="1248569" y="213679"/>
                      <a:pt x="1273969" y="201376"/>
                    </a:cubicBezTo>
                    <a:cubicBezTo>
                      <a:pt x="1299369" y="189073"/>
                      <a:pt x="1329134" y="64851"/>
                      <a:pt x="1362075" y="106126"/>
                    </a:cubicBezTo>
                    <a:cubicBezTo>
                      <a:pt x="1395016" y="147401"/>
                      <a:pt x="1441054" y="454582"/>
                      <a:pt x="1471613" y="449026"/>
                    </a:cubicBezTo>
                    <a:cubicBezTo>
                      <a:pt x="1502172" y="443470"/>
                      <a:pt x="1522016" y="127558"/>
                      <a:pt x="1545431" y="72789"/>
                    </a:cubicBezTo>
                    <a:cubicBezTo>
                      <a:pt x="1568847" y="18020"/>
                      <a:pt x="1596231" y="117636"/>
                      <a:pt x="1612106" y="120414"/>
                    </a:cubicBezTo>
                    <a:cubicBezTo>
                      <a:pt x="1627981" y="123192"/>
                      <a:pt x="1615678" y="83901"/>
                      <a:pt x="1640681" y="89457"/>
                    </a:cubicBezTo>
                    <a:cubicBezTo>
                      <a:pt x="1665684" y="95013"/>
                      <a:pt x="1732359" y="129542"/>
                      <a:pt x="1762125" y="153751"/>
                    </a:cubicBezTo>
                    <a:cubicBezTo>
                      <a:pt x="1791891" y="177960"/>
                      <a:pt x="1799431" y="231539"/>
                      <a:pt x="1819275" y="234714"/>
                    </a:cubicBezTo>
                    <a:cubicBezTo>
                      <a:pt x="1839119" y="237889"/>
                      <a:pt x="1860550" y="178754"/>
                      <a:pt x="1881188" y="172801"/>
                    </a:cubicBezTo>
                    <a:cubicBezTo>
                      <a:pt x="1901826" y="166848"/>
                      <a:pt x="1925638" y="227570"/>
                      <a:pt x="1943100" y="198995"/>
                    </a:cubicBezTo>
                    <a:cubicBezTo>
                      <a:pt x="1960562" y="170420"/>
                      <a:pt x="1960563" y="-17699"/>
                      <a:pt x="1985963" y="1351"/>
                    </a:cubicBezTo>
                    <a:cubicBezTo>
                      <a:pt x="2011363" y="20401"/>
                      <a:pt x="2070100" y="289086"/>
                      <a:pt x="2095500" y="313295"/>
                    </a:cubicBezTo>
                    <a:cubicBezTo>
                      <a:pt x="2120900" y="337504"/>
                      <a:pt x="2121297" y="159307"/>
                      <a:pt x="2138363" y="146607"/>
                    </a:cubicBezTo>
                    <a:cubicBezTo>
                      <a:pt x="2155429" y="133907"/>
                      <a:pt x="2177257" y="222014"/>
                      <a:pt x="2197894" y="237095"/>
                    </a:cubicBezTo>
                    <a:cubicBezTo>
                      <a:pt x="2218531" y="252176"/>
                      <a:pt x="2247504" y="247811"/>
                      <a:pt x="2262188" y="237095"/>
                    </a:cubicBezTo>
                    <a:cubicBezTo>
                      <a:pt x="2276872" y="226379"/>
                      <a:pt x="2283619" y="185898"/>
                      <a:pt x="2286000" y="172801"/>
                    </a:cubicBezTo>
                    <a:cubicBezTo>
                      <a:pt x="2288381" y="159704"/>
                      <a:pt x="2276475" y="160498"/>
                      <a:pt x="2276475" y="158514"/>
                    </a:cubicBezTo>
                    <a:cubicBezTo>
                      <a:pt x="2276475" y="156530"/>
                      <a:pt x="2283619" y="158911"/>
                      <a:pt x="2286000" y="160895"/>
                    </a:cubicBezTo>
                    <a:cubicBezTo>
                      <a:pt x="2288381" y="162879"/>
                      <a:pt x="2290763" y="168436"/>
                      <a:pt x="2290763" y="17042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8" name="テキスト ボックス 57"/>
            <p:cNvSpPr txBox="1"/>
            <p:nvPr/>
          </p:nvSpPr>
          <p:spPr>
            <a:xfrm>
              <a:off x="6331575" y="4862154"/>
              <a:ext cx="2236510"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振幅の小さな波を足す</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 name="グループ化 8"/>
          <p:cNvGrpSpPr/>
          <p:nvPr/>
        </p:nvGrpSpPr>
        <p:grpSpPr>
          <a:xfrm>
            <a:off x="6623050" y="4765473"/>
            <a:ext cx="4372356" cy="2122388"/>
            <a:chOff x="4574794" y="4570401"/>
            <a:chExt cx="4372356" cy="2122388"/>
          </a:xfrm>
        </p:grpSpPr>
        <p:grpSp>
          <p:nvGrpSpPr>
            <p:cNvPr id="5" name="グループ化 4"/>
            <p:cNvGrpSpPr/>
            <p:nvPr/>
          </p:nvGrpSpPr>
          <p:grpSpPr>
            <a:xfrm>
              <a:off x="5834524" y="5184467"/>
              <a:ext cx="3112626" cy="1508322"/>
              <a:chOff x="5834524" y="5184467"/>
              <a:chExt cx="3112626" cy="1508322"/>
            </a:xfrm>
          </p:grpSpPr>
          <p:sp>
            <p:nvSpPr>
              <p:cNvPr id="117" name="テキスト ボックス 116"/>
              <p:cNvSpPr txBox="1"/>
              <p:nvPr/>
            </p:nvSpPr>
            <p:spPr>
              <a:xfrm>
                <a:off x="6331575" y="6354235"/>
                <a:ext cx="2236510"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振幅の大きな波を圧縮</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5834524" y="5184467"/>
                <a:ext cx="3112626" cy="1292574"/>
                <a:chOff x="5834524" y="4642985"/>
                <a:chExt cx="3112626" cy="1292574"/>
              </a:xfrm>
            </p:grpSpPr>
            <p:cxnSp>
              <p:nvCxnSpPr>
                <p:cNvPr id="118" name="直線矢印コネクタ 117"/>
                <p:cNvCxnSpPr/>
                <p:nvPr/>
              </p:nvCxnSpPr>
              <p:spPr>
                <a:xfrm flipV="1">
                  <a:off x="6384187" y="4724400"/>
                  <a:ext cx="0" cy="108545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a:off x="6379248" y="5827926"/>
                  <a:ext cx="2567902" cy="0"/>
                </a:xfrm>
                <a:prstGeom prst="straightConnector1">
                  <a:avLst/>
                </a:prstGeom>
                <a:ln w="38100" cap="rnd">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6091820" y="5566227"/>
                  <a:ext cx="327334"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テキスト ボックス 120"/>
                <p:cNvSpPr txBox="1"/>
                <p:nvPr/>
              </p:nvSpPr>
              <p:spPr>
                <a:xfrm>
                  <a:off x="5834524" y="4642985"/>
                  <a:ext cx="61266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フリーフォーム 123"/>
                <p:cNvSpPr/>
                <p:nvPr/>
              </p:nvSpPr>
              <p:spPr>
                <a:xfrm>
                  <a:off x="6422045" y="5010150"/>
                  <a:ext cx="2296505" cy="712556"/>
                </a:xfrm>
                <a:custGeom>
                  <a:avLst/>
                  <a:gdLst>
                    <a:gd name="connsiteX0" fmla="*/ 0 w 3067050"/>
                    <a:gd name="connsiteY0" fmla="*/ 1892300 h 1892300"/>
                    <a:gd name="connsiteX1" fmla="*/ 1466850 w 3067050"/>
                    <a:gd name="connsiteY1" fmla="*/ 1892300 h 1892300"/>
                    <a:gd name="connsiteX2" fmla="*/ 1466850 w 3067050"/>
                    <a:gd name="connsiteY2" fmla="*/ 0 h 1892300"/>
                    <a:gd name="connsiteX3" fmla="*/ 3067050 w 3067050"/>
                    <a:gd name="connsiteY3" fmla="*/ 0 h 1892300"/>
                    <a:gd name="connsiteX0" fmla="*/ 0 w 3067050"/>
                    <a:gd name="connsiteY0" fmla="*/ 1897062 h 1897062"/>
                    <a:gd name="connsiteX1" fmla="*/ 1466850 w 3067050"/>
                    <a:gd name="connsiteY1" fmla="*/ 1897062 h 1897062"/>
                    <a:gd name="connsiteX2" fmla="*/ 1600200 w 3067050"/>
                    <a:gd name="connsiteY2" fmla="*/ 0 h 1897062"/>
                    <a:gd name="connsiteX3" fmla="*/ 3067050 w 3067050"/>
                    <a:gd name="connsiteY3" fmla="*/ 4762 h 1897062"/>
                  </a:gdLst>
                  <a:ahLst/>
                  <a:cxnLst>
                    <a:cxn ang="0">
                      <a:pos x="connsiteX0" y="connsiteY0"/>
                    </a:cxn>
                    <a:cxn ang="0">
                      <a:pos x="connsiteX1" y="connsiteY1"/>
                    </a:cxn>
                    <a:cxn ang="0">
                      <a:pos x="connsiteX2" y="connsiteY2"/>
                    </a:cxn>
                    <a:cxn ang="0">
                      <a:pos x="connsiteX3" y="connsiteY3"/>
                    </a:cxn>
                  </a:cxnLst>
                  <a:rect l="l" t="t" r="r" b="b"/>
                  <a:pathLst>
                    <a:path w="3067050" h="1897062">
                      <a:moveTo>
                        <a:pt x="0" y="1897062"/>
                      </a:moveTo>
                      <a:lnTo>
                        <a:pt x="1466850" y="1897062"/>
                      </a:lnTo>
                      <a:lnTo>
                        <a:pt x="1600200" y="0"/>
                      </a:lnTo>
                      <a:lnTo>
                        <a:pt x="3067050" y="4762"/>
                      </a:lnTo>
                    </a:path>
                  </a:pathLst>
                </a:cu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3" name="右矢印 2"/>
            <p:cNvSpPr/>
            <p:nvPr/>
          </p:nvSpPr>
          <p:spPr>
            <a:xfrm>
              <a:off x="4574794" y="4570401"/>
              <a:ext cx="728726" cy="538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12351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5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9"/>
                                        </p:tgtEl>
                                        <p:attrNameLst>
                                          <p:attrName>style.visibility</p:attrName>
                                        </p:attrNameLst>
                                      </p:cBhvr>
                                      <p:to>
                                        <p:strVal val="visible"/>
                                      </p:to>
                                    </p:set>
                                    <p:animEffect transition="in" filter="fade">
                                      <p:cBhvr>
                                        <p:cTn id="15" dur="250"/>
                                        <p:tgtEl>
                                          <p:spTgt spid="1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5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5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1"/>
                                        </p:tgtEl>
                                        <p:attrNameLst>
                                          <p:attrName>style.visibility</p:attrName>
                                        </p:attrNameLst>
                                      </p:cBhvr>
                                      <p:to>
                                        <p:strVal val="visible"/>
                                      </p:to>
                                    </p:set>
                                    <p:animEffect transition="in" filter="fade">
                                      <p:cBhvr>
                                        <p:cTn id="30" dur="25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a:xfrm>
            <a:off x="6080051" y="1007785"/>
            <a:ext cx="4316486" cy="1610082"/>
          </a:xfrm>
          <a:prstGeom prst="roundRect">
            <a:avLst>
              <a:gd name="adj" fmla="val 5768"/>
            </a:avLst>
          </a:prstGeom>
          <a:gradFill>
            <a:gsLst>
              <a:gs pos="100000">
                <a:srgbClr val="DBF6FF"/>
              </a:gs>
              <a:gs pos="0">
                <a:srgbClr val="B7ECFF"/>
              </a:gs>
              <a:gs pos="48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タイトル 1"/>
          <p:cNvSpPr txBox="1">
            <a:spLocks/>
          </p:cNvSpPr>
          <p:nvPr/>
        </p:nvSpPr>
        <p:spPr>
          <a:xfrm>
            <a:off x="3312477" y="205532"/>
            <a:ext cx="5567046" cy="5968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画像のトーンマッピング</a:t>
            </a:r>
          </a:p>
        </p:txBody>
      </p:sp>
      <p:sp>
        <p:nvSpPr>
          <p:cNvPr id="48" name="コンテンツ プレースホルダー 2"/>
          <p:cNvSpPr>
            <a:spLocks noGrp="1"/>
          </p:cNvSpPr>
          <p:nvPr>
            <p:ph idx="1"/>
          </p:nvPr>
        </p:nvSpPr>
        <p:spPr>
          <a:xfrm>
            <a:off x="1663701" y="1186937"/>
            <a:ext cx="4411497" cy="1687429"/>
          </a:xfrm>
        </p:spPr>
        <p:txBody>
          <a:bodyPr>
            <a:normAutofit/>
          </a:bodyPr>
          <a:lstStyle/>
          <a:p>
            <a:pPr marL="0" indent="0">
              <a:buNone/>
            </a:pPr>
            <a:r>
              <a:rPr lang="en-US" altLang="ja-JP" sz="2400" b="1" dirty="0"/>
              <a:t>CT</a:t>
            </a:r>
            <a:r>
              <a:rPr lang="ja-JP" altLang="en-US" sz="2400" b="1" dirty="0"/>
              <a:t>画像</a:t>
            </a:r>
            <a:endParaRPr lang="en-US" altLang="ja-JP" sz="2400" b="1" dirty="0"/>
          </a:p>
          <a:p>
            <a:pPr marL="0" indent="0">
              <a:spcBef>
                <a:spcPts val="0"/>
              </a:spcBef>
              <a:buNone/>
            </a:pPr>
            <a:r>
              <a:rPr lang="ja-JP" altLang="en-US" sz="2000" dirty="0"/>
              <a:t>階調数  </a:t>
            </a:r>
            <a:r>
              <a:rPr lang="en-US" altLang="ja-JP" sz="2000" dirty="0"/>
              <a:t>:</a:t>
            </a:r>
            <a:r>
              <a:rPr lang="ja-JP" altLang="en-US" sz="2000" dirty="0"/>
              <a:t>     </a:t>
            </a:r>
            <a:r>
              <a:rPr lang="en-US" altLang="ja-JP" sz="2000" dirty="0"/>
              <a:t>12 –     16 [bit]</a:t>
            </a:r>
          </a:p>
          <a:p>
            <a:pPr marL="0" indent="0">
              <a:spcBef>
                <a:spcPts val="0"/>
              </a:spcBef>
              <a:buNone/>
            </a:pPr>
            <a:r>
              <a:rPr lang="ja-JP" altLang="en-US" sz="2000" dirty="0"/>
              <a:t>レンジ</a:t>
            </a:r>
            <a:r>
              <a:rPr lang="en-US" altLang="ja-JP" sz="2000" dirty="0"/>
              <a:t>	:-1000 – 1500 [HU]</a:t>
            </a:r>
          </a:p>
          <a:p>
            <a:pPr marL="0" indent="0">
              <a:spcBef>
                <a:spcPts val="0"/>
              </a:spcBef>
              <a:buNone/>
            </a:pPr>
            <a:r>
              <a:rPr lang="en-US" altLang="ja-JP" sz="2000" dirty="0">
                <a:sym typeface="Wingdings" pitchFamily="2" charset="2"/>
              </a:rPr>
              <a:t> </a:t>
            </a:r>
            <a:r>
              <a:rPr lang="ja-JP" altLang="en-US" sz="2000" dirty="0">
                <a:sym typeface="Wingdings" pitchFamily="2" charset="2"/>
              </a:rPr>
              <a:t>トーンマッピングの必要有</a:t>
            </a:r>
            <a:endParaRPr lang="en-US" altLang="ja-JP" sz="2200" dirty="0"/>
          </a:p>
        </p:txBody>
      </p:sp>
      <p:sp>
        <p:nvSpPr>
          <p:cNvPr id="59" name="正方形/長方形 58"/>
          <p:cNvSpPr/>
          <p:nvPr/>
        </p:nvSpPr>
        <p:spPr>
          <a:xfrm>
            <a:off x="7710962" y="2340869"/>
            <a:ext cx="2260600" cy="276999"/>
          </a:xfrm>
          <a:prstGeom prst="rect">
            <a:avLst/>
          </a:prstGeom>
        </p:spPr>
        <p:txBody>
          <a:bodyPr wrap="square">
            <a:spAutoFit/>
          </a:bodyPr>
          <a:lstStyle/>
          <a:p>
            <a:pPr algn="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飯沼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線イメージング</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2001]</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6376475" y="1007785"/>
            <a:ext cx="4125296"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線吸収率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HU (Hounsfield unit)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6094819" y="1377673"/>
            <a:ext cx="3701835" cy="1117084"/>
            <a:chOff x="4936387" y="1144072"/>
            <a:chExt cx="3701835" cy="1117084"/>
          </a:xfrm>
        </p:grpSpPr>
        <p:sp>
          <p:nvSpPr>
            <p:cNvPr id="49" name="右矢印 48"/>
            <p:cNvSpPr/>
            <p:nvPr/>
          </p:nvSpPr>
          <p:spPr>
            <a:xfrm>
              <a:off x="5294891" y="1418519"/>
              <a:ext cx="3343331" cy="236926"/>
            </a:xfrm>
            <a:prstGeom prst="rightArrow">
              <a:avLst>
                <a:gd name="adj1" fmla="val 50000"/>
                <a:gd name="adj2" fmla="val 89535"/>
              </a:avLst>
            </a:prstGeom>
            <a:gradFill>
              <a:gsLst>
                <a:gs pos="99167">
                  <a:srgbClr val="FF0000"/>
                </a:gs>
                <a:gs pos="49000">
                  <a:srgbClr val="FFC000"/>
                </a:gs>
                <a:gs pos="0">
                  <a:schemeClr val="tx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936387" y="1144072"/>
              <a:ext cx="85792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-1000 </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779349" y="1144072"/>
              <a:ext cx="312906"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6446099" y="1144072"/>
              <a:ext cx="69762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1000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7446224" y="1144072"/>
              <a:ext cx="69762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2000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テキスト ボックス 10"/>
            <p:cNvSpPr txBox="1"/>
            <p:nvPr/>
          </p:nvSpPr>
          <p:spPr>
            <a:xfrm>
              <a:off x="5109805" y="1619250"/>
              <a:ext cx="400110" cy="451406"/>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空気</a:t>
              </a:r>
            </a:p>
          </p:txBody>
        </p:sp>
        <p:sp>
          <p:nvSpPr>
            <p:cNvPr id="62" name="テキスト ボックス 61"/>
            <p:cNvSpPr txBox="1"/>
            <p:nvPr/>
          </p:nvSpPr>
          <p:spPr>
            <a:xfrm>
              <a:off x="5728930" y="1581150"/>
              <a:ext cx="400110" cy="271869"/>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水</a:t>
              </a:r>
            </a:p>
          </p:txBody>
        </p:sp>
        <p:sp>
          <p:nvSpPr>
            <p:cNvPr id="63" name="テキスト ボックス 62"/>
            <p:cNvSpPr txBox="1"/>
            <p:nvPr/>
          </p:nvSpPr>
          <p:spPr>
            <a:xfrm>
              <a:off x="6311543" y="1619250"/>
              <a:ext cx="400110" cy="271869"/>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骨</a:t>
              </a:r>
            </a:p>
          </p:txBody>
        </p:sp>
        <p:sp>
          <p:nvSpPr>
            <p:cNvPr id="64" name="テキスト ボックス 63"/>
            <p:cNvSpPr txBox="1"/>
            <p:nvPr/>
          </p:nvSpPr>
          <p:spPr>
            <a:xfrm>
              <a:off x="5610325" y="1809750"/>
              <a:ext cx="615553" cy="451406"/>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臓器</a:t>
              </a:r>
            </a:p>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脂肪</a:t>
              </a:r>
            </a:p>
          </p:txBody>
        </p:sp>
        <p:sp>
          <p:nvSpPr>
            <p:cNvPr id="68" name="テキスト ボックス 67"/>
            <p:cNvSpPr txBox="1"/>
            <p:nvPr/>
          </p:nvSpPr>
          <p:spPr>
            <a:xfrm>
              <a:off x="8006993" y="1619250"/>
              <a:ext cx="400110" cy="451406"/>
            </a:xfrm>
            <a:prstGeom prst="rect">
              <a:avLst/>
            </a:prstGeom>
            <a:noFill/>
          </p:spPr>
          <p:txBody>
            <a:bodyPr vert="eaVert" wrap="non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金属</a:t>
              </a:r>
            </a:p>
          </p:txBody>
        </p:sp>
      </p:grpSp>
      <p:grpSp>
        <p:nvGrpSpPr>
          <p:cNvPr id="20" name="グループ化 19"/>
          <p:cNvGrpSpPr/>
          <p:nvPr/>
        </p:nvGrpSpPr>
        <p:grpSpPr>
          <a:xfrm>
            <a:off x="1536134" y="3874375"/>
            <a:ext cx="3215651" cy="2591432"/>
            <a:chOff x="-63032" y="3606634"/>
            <a:chExt cx="3369754" cy="2715632"/>
          </a:xfrm>
        </p:grpSpPr>
        <p:sp>
          <p:nvSpPr>
            <p:cNvPr id="69" name="正方形/長方形 68"/>
            <p:cNvSpPr/>
            <p:nvPr/>
          </p:nvSpPr>
          <p:spPr>
            <a:xfrm>
              <a:off x="452781" y="5967486"/>
              <a:ext cx="2614142" cy="354780"/>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min:-2000   max:2000</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63032" y="3606634"/>
              <a:ext cx="897362" cy="387033"/>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-1024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2515189" y="3606634"/>
              <a:ext cx="791533" cy="387033"/>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1737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120063" y="3606634"/>
              <a:ext cx="343021" cy="387033"/>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7" name="正方形/長方形 76"/>
          <p:cNvSpPr/>
          <p:nvPr/>
        </p:nvSpPr>
        <p:spPr>
          <a:xfrm>
            <a:off x="5529733" y="3086061"/>
            <a:ext cx="1005403" cy="338554"/>
          </a:xfrm>
          <a:prstGeom prst="rect">
            <a:avLst/>
          </a:prstGeom>
        </p:spPr>
        <p:txBody>
          <a:bodyPr wrap="none">
            <a:spAutoFit/>
          </a:bodyPr>
          <a:lstStyle/>
          <a:p>
            <a:r>
              <a:rPr lang="ja-JP" altLang="en-US" sz="16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肺野条件</a:t>
            </a:r>
            <a:endParaRPr lang="ja-JP" altLang="en-US" sz="16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4739536" y="3451545"/>
            <a:ext cx="2798202" cy="830997"/>
          </a:xfrm>
          <a:prstGeom prst="rect">
            <a:avLst/>
          </a:prstGeom>
        </p:spPr>
        <p:txBody>
          <a:bodyPr wrap="none">
            <a:spAutoFit/>
          </a:bodyPr>
          <a:lstStyle/>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Min : -1200.0   Max: 0.0</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level : -600 (</a:t>
            </a:r>
            <a:r>
              <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rPr>
              <a:t>中心</a:t>
            </a:r>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size   : 1200 (</a:t>
            </a:r>
            <a:r>
              <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rPr>
              <a:t>幅</a:t>
            </a:r>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右中かっこ 20"/>
          <p:cNvSpPr/>
          <p:nvPr/>
        </p:nvSpPr>
        <p:spPr>
          <a:xfrm rot="16200000">
            <a:off x="2347448" y="2847970"/>
            <a:ext cx="101600" cy="739775"/>
          </a:xfrm>
          <a:prstGeom prst="rightBrace">
            <a:avLst>
              <a:gd name="adj1" fmla="val 98958"/>
              <a:gd name="adj2" fmla="val 50000"/>
            </a:avLst>
          </a:prstGeom>
          <a:ln w="28575"/>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2172597" y="2970914"/>
            <a:ext cx="466794" cy="261610"/>
          </a:xfrm>
          <a:prstGeom prst="rect">
            <a:avLst/>
          </a:prstGeom>
        </p:spPr>
        <p:txBody>
          <a:bodyPr wrap="none">
            <a:spAutoFit/>
          </a:bodyPr>
          <a:lstStyle/>
          <a:p>
            <a:r>
              <a:rPr lang="ja-JP" altLang="en-US"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肺野</a:t>
            </a:r>
            <a:endParaRPr lang="ja-JP" altLang="en-US"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右中かっこ 85"/>
          <p:cNvSpPr/>
          <p:nvPr/>
        </p:nvSpPr>
        <p:spPr>
          <a:xfrm rot="16200000">
            <a:off x="2849104" y="2981711"/>
            <a:ext cx="101600" cy="443708"/>
          </a:xfrm>
          <a:prstGeom prst="rightBrace">
            <a:avLst>
              <a:gd name="adj1" fmla="val 98958"/>
              <a:gd name="adj2" fmla="val 50000"/>
            </a:avLst>
          </a:prstGeom>
          <a:ln w="28575">
            <a:solidFill>
              <a:srgbClr val="00B05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2665125" y="2947095"/>
            <a:ext cx="466794" cy="261610"/>
          </a:xfrm>
          <a:prstGeom prst="rect">
            <a:avLst/>
          </a:prstGeom>
        </p:spPr>
        <p:txBody>
          <a:bodyPr wrap="none">
            <a:spAutoFit/>
          </a:bodyPr>
          <a:lstStyle/>
          <a:p>
            <a:r>
              <a:rPr lang="ja-JP" altLang="en-US" sz="1100"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縦隔</a:t>
            </a:r>
            <a:endParaRPr lang="ja-JP" altLang="en-US" sz="1100"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8573274" y="3086062"/>
            <a:ext cx="902811" cy="307777"/>
          </a:xfrm>
          <a:prstGeom prst="rect">
            <a:avLst/>
          </a:prstGeom>
        </p:spPr>
        <p:txBody>
          <a:bodyPr wrap="none">
            <a:spAutoFit/>
          </a:bodyPr>
          <a:lstStyle/>
          <a:p>
            <a:r>
              <a:rPr lang="ja-JP" altLang="en-US" sz="1400" b="1"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縦隔条件</a:t>
            </a:r>
          </a:p>
        </p:txBody>
      </p:sp>
      <p:sp>
        <p:nvSpPr>
          <p:cNvPr id="88" name="正方形/長方形 87"/>
          <p:cNvSpPr/>
          <p:nvPr/>
        </p:nvSpPr>
        <p:spPr>
          <a:xfrm>
            <a:off x="7693811" y="3451545"/>
            <a:ext cx="2637902" cy="830997"/>
          </a:xfrm>
          <a:prstGeom prst="rect">
            <a:avLst/>
          </a:prstGeom>
        </p:spPr>
        <p:txBody>
          <a:bodyPr wrap="none">
            <a:spAutoFit/>
          </a:bodyPr>
          <a:lstStyle/>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Min: -110.0   Max: 190.0</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level : 40</a:t>
            </a:r>
          </a:p>
          <a:p>
            <a:r>
              <a:rPr lang="en-US" altLang="ja-JP" sz="1600" b="1" spc="-80" dirty="0">
                <a:latin typeface="メイリオ" panose="020B0604030504040204" pitchFamily="50" charset="-128"/>
                <a:ea typeface="メイリオ" panose="020B0604030504040204" pitchFamily="50" charset="-128"/>
                <a:cs typeface="メイリオ" panose="020B0604030504040204" pitchFamily="50" charset="-128"/>
              </a:rPr>
              <a:t>Window size   : 300</a:t>
            </a:r>
            <a:endParaRPr lang="ja-JP" altLang="en-US" sz="1600" b="1" spc="-8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6070600" y="6491167"/>
            <a:ext cx="4446621" cy="261610"/>
          </a:xfrm>
          <a:prstGeom prst="rect">
            <a:avLst/>
          </a:prstGeom>
        </p:spPr>
        <p:txBody>
          <a:bodyPr wrap="square">
            <a:spAutoFit/>
          </a:bodyPr>
          <a:lstStyle/>
          <a:p>
            <a:pPr algn="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画像は理化</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学研究所生体力学シミュレーションチーム</a:t>
            </a: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891" t="11776" r="9978" b="48370"/>
          <a:stretch/>
        </p:blipFill>
        <p:spPr bwMode="auto">
          <a:xfrm>
            <a:off x="1813744" y="3268657"/>
            <a:ext cx="2586780" cy="646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870" t="21739" r="17242" b="33318"/>
          <a:stretch/>
        </p:blipFill>
        <p:spPr bwMode="auto">
          <a:xfrm>
            <a:off x="1813744" y="4180205"/>
            <a:ext cx="2586780" cy="1930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899" t="21442" r="17213" b="33855"/>
          <a:stretch/>
        </p:blipFill>
        <p:spPr bwMode="auto">
          <a:xfrm>
            <a:off x="4853249" y="4467207"/>
            <a:ext cx="2586780" cy="1920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1662" t="21390" r="16451" b="33855"/>
          <a:stretch/>
        </p:blipFill>
        <p:spPr bwMode="auto">
          <a:xfrm>
            <a:off x="7809759" y="4467208"/>
            <a:ext cx="2586779" cy="1922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タイトル 1"/>
          <p:cNvSpPr txBox="1">
            <a:spLocks/>
          </p:cNvSpPr>
          <p:nvPr/>
        </p:nvSpPr>
        <p:spPr>
          <a:xfrm>
            <a:off x="1670294" y="182672"/>
            <a:ext cx="7452176" cy="5968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 MRI </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画像のトーンマッピング</a:t>
            </a:r>
          </a:p>
        </p:txBody>
      </p:sp>
      <p:sp>
        <p:nvSpPr>
          <p:cNvPr id="2" name="テキスト ボックス 1"/>
          <p:cNvSpPr txBox="1"/>
          <p:nvPr/>
        </p:nvSpPr>
        <p:spPr>
          <a:xfrm>
            <a:off x="495300" y="6295361"/>
            <a:ext cx="11823700" cy="461665"/>
          </a:xfrm>
          <a:prstGeom prst="rect">
            <a:avLst/>
          </a:prstGeom>
          <a:noFill/>
        </p:spPr>
        <p:txBody>
          <a:bodyPr wrap="square" rtlCol="0">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画像の出典（上）</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Edward Boas, “High dynamic range images in radiology 2007”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hlinkClick r:id="rId2"/>
              </a:rPr>
              <a:t>www.stanford.edu/~</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hlinkClick r:id="rId2"/>
              </a:rPr>
              <a:t>boas/science/pub_list.html</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画像の</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出典</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下）</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[Park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et al. “Evaluating Tone Mapping Algorithms for Rendering Non-Pictorial (Scientiﬁc) High-Dynamic-Range Images”, JVCIR 2007.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 name="グループ化 2"/>
          <p:cNvGrpSpPr/>
          <p:nvPr/>
        </p:nvGrpSpPr>
        <p:grpSpPr>
          <a:xfrm>
            <a:off x="1524000" y="1328738"/>
            <a:ext cx="8942954" cy="2028496"/>
            <a:chOff x="434340" y="2358906"/>
            <a:chExt cx="7749540" cy="1757798"/>
          </a:xfrm>
        </p:grpSpPr>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4304" b="51068"/>
            <a:stretch/>
          </p:blipFill>
          <p:spPr bwMode="auto">
            <a:xfrm>
              <a:off x="434340" y="2358906"/>
              <a:ext cx="5189220" cy="1733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4963" t="54841" r="24817"/>
            <a:stretch/>
          </p:blipFill>
          <p:spPr bwMode="auto">
            <a:xfrm>
              <a:off x="5577840" y="2363034"/>
              <a:ext cx="2606040" cy="1753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 name="グループ化 4"/>
          <p:cNvGrpSpPr/>
          <p:nvPr/>
        </p:nvGrpSpPr>
        <p:grpSpPr>
          <a:xfrm>
            <a:off x="2729397" y="3770812"/>
            <a:ext cx="6639017" cy="2286000"/>
            <a:chOff x="1620203" y="3422650"/>
            <a:chExt cx="5746984" cy="1978848"/>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203" y="3422650"/>
              <a:ext cx="1850072" cy="1978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283" y="3422650"/>
              <a:ext cx="1847448" cy="196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9739" y="3422650"/>
              <a:ext cx="1847448" cy="196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正方形/長方形 11"/>
          <p:cNvSpPr/>
          <p:nvPr/>
        </p:nvSpPr>
        <p:spPr>
          <a:xfrm>
            <a:off x="5396382" y="910979"/>
            <a:ext cx="1210588" cy="400110"/>
          </a:xfrm>
          <a:prstGeom prst="rect">
            <a:avLst/>
          </a:prstGeom>
        </p:spPr>
        <p:txBody>
          <a:bodyPr wrap="none">
            <a:spAutoFit/>
          </a:bodyPr>
          <a:lstStyle/>
          <a:p>
            <a:r>
              <a:rPr lang="ja-JP" altLang="en-US" sz="20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肺野条件</a:t>
            </a:r>
            <a:endParaRPr lang="ja-JP" altLang="en-US" sz="20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2477273" y="910979"/>
            <a:ext cx="1217000" cy="400110"/>
          </a:xfrm>
          <a:prstGeom prst="rect">
            <a:avLst/>
          </a:prstGeom>
        </p:spPr>
        <p:txBody>
          <a:bodyPr wrap="none">
            <a:spAutoFit/>
          </a:bodyPr>
          <a:lstStyle/>
          <a:p>
            <a:r>
              <a:rPr lang="ja-JP" altLang="en-US" sz="2000" b="1"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縦隔条件</a:t>
            </a:r>
          </a:p>
        </p:txBody>
      </p:sp>
      <p:sp>
        <p:nvSpPr>
          <p:cNvPr id="14" name="正方形/長方形 13"/>
          <p:cNvSpPr/>
          <p:nvPr/>
        </p:nvSpPr>
        <p:spPr>
          <a:xfrm>
            <a:off x="7625233" y="910979"/>
            <a:ext cx="3005951" cy="400110"/>
          </a:xfrm>
          <a:prstGeom prst="rect">
            <a:avLst/>
          </a:prstGeom>
        </p:spPr>
        <p:txBody>
          <a:bodyPr wrap="none">
            <a:spAutoFit/>
          </a:bodyPr>
          <a:lstStyle/>
          <a:p>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非線形トーンマッピング</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2036382" y="4469884"/>
            <a:ext cx="676788" cy="707886"/>
          </a:xfrm>
          <a:prstGeom prst="rect">
            <a:avLst/>
          </a:prstGeom>
        </p:spPr>
        <p:txBody>
          <a:bodyPr wrap="none">
            <a:spAutoFit/>
          </a:bodyPr>
          <a:lstStyle/>
          <a:p>
            <a:pPr algn="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MRI</a:t>
            </a: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p>
        </p:txBody>
      </p:sp>
    </p:spTree>
    <p:extLst>
      <p:ext uri="{BB962C8B-B14F-4D97-AF65-F5344CB8AC3E}">
        <p14:creationId xmlns:p14="http://schemas.microsoft.com/office/powerpoint/2010/main" val="277333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7374234" y="6488668"/>
            <a:ext cx="4094391"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HDRI』</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Google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検索した結果</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 name="図 1"/>
          <p:cNvPicPr>
            <a:picLocks noChangeAspect="1"/>
          </p:cNvPicPr>
          <p:nvPr/>
        </p:nvPicPr>
        <p:blipFill>
          <a:blip r:embed="rId2"/>
          <a:stretch>
            <a:fillRect/>
          </a:stretch>
        </p:blipFill>
        <p:spPr>
          <a:xfrm>
            <a:off x="1219200" y="304801"/>
            <a:ext cx="10134600" cy="6082292"/>
          </a:xfrm>
          <a:prstGeom prst="rect">
            <a:avLst/>
          </a:prstGeom>
        </p:spPr>
      </p:pic>
    </p:spTree>
    <p:extLst>
      <p:ext uri="{BB962C8B-B14F-4D97-AF65-F5344CB8AC3E}">
        <p14:creationId xmlns:p14="http://schemas.microsoft.com/office/powerpoint/2010/main" val="124563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4483100"/>
            <a:ext cx="10961914" cy="1993900"/>
          </a:xfrm>
        </p:spPr>
        <p:txBody>
          <a:bodyPr>
            <a:normAutofit/>
          </a:bodyPr>
          <a:lstStyle/>
          <a:p>
            <a:pPr algn="r"/>
            <a:r>
              <a:rPr kumimoji="1" lang="en-US" altLang="ja-JP" sz="2400" dirty="0" smtClean="0"/>
              <a:t>HDRI</a:t>
            </a:r>
            <a:r>
              <a:rPr kumimoji="1" lang="ja-JP" altLang="en-US" sz="2400" dirty="0" smtClean="0"/>
              <a:t>合成の補足資料</a:t>
            </a:r>
            <a:r>
              <a:rPr kumimoji="1" lang="en-US" altLang="ja-JP" sz="2400" dirty="0" smtClean="0"/>
              <a:t/>
            </a:r>
            <a:br>
              <a:rPr kumimoji="1" lang="en-US" altLang="ja-JP" sz="2400" dirty="0" smtClean="0"/>
            </a:br>
            <a:r>
              <a:rPr lang="ja-JP" altLang="en-US" sz="2400" dirty="0" smtClean="0"/>
              <a:t>講義内では取り扱わない予定</a:t>
            </a:r>
            <a:r>
              <a:rPr lang="en-US" altLang="ja-JP" sz="2400" dirty="0" smtClean="0"/>
              <a:t/>
            </a:r>
            <a:br>
              <a:rPr lang="en-US" altLang="ja-JP" sz="2400" dirty="0" smtClean="0"/>
            </a:br>
            <a:r>
              <a:rPr lang="en-US" altLang="ja-JP" sz="2400" dirty="0"/>
              <a:t/>
            </a:r>
            <a:br>
              <a:rPr lang="en-US" altLang="ja-JP" sz="2400" dirty="0"/>
            </a:br>
            <a:endParaRPr kumimoji="1" lang="ja-JP" altLang="en-US" sz="2400" dirty="0"/>
          </a:p>
        </p:txBody>
      </p:sp>
    </p:spTree>
    <p:extLst>
      <p:ext uri="{BB962C8B-B14F-4D97-AF65-F5344CB8AC3E}">
        <p14:creationId xmlns:p14="http://schemas.microsoft.com/office/powerpoint/2010/main" val="313031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591796" y="570631"/>
            <a:ext cx="11178673" cy="5797511"/>
          </a:xfrm>
        </p:spPr>
        <p:txBody>
          <a:bodyPr>
            <a:normAutofit/>
          </a:bodyPr>
          <a:lstStyle/>
          <a:p>
            <a:pPr marL="0" indent="0">
              <a:lnSpc>
                <a:spcPct val="100000"/>
              </a:lnSpc>
              <a:spcBef>
                <a:spcPts val="600"/>
              </a:spcBef>
              <a:buNone/>
            </a:pPr>
            <a:r>
              <a:rPr lang="ja-JP" altLang="en-US" sz="2400" b="1" dirty="0" smtClean="0"/>
              <a:t>○ 講義</a:t>
            </a:r>
            <a:r>
              <a:rPr lang="ja-JP" altLang="en-US" sz="2400" b="1" dirty="0"/>
              <a:t>の</a:t>
            </a:r>
            <a:r>
              <a:rPr lang="ja-JP" altLang="en-US" sz="2400" b="1" dirty="0" smtClean="0"/>
              <a:t>概要</a:t>
            </a:r>
            <a:r>
              <a:rPr lang="en-US" altLang="ja-JP" sz="2400" b="1" dirty="0" smtClean="0"/>
              <a:t>: </a:t>
            </a:r>
          </a:p>
          <a:p>
            <a:pPr marL="0" indent="0">
              <a:lnSpc>
                <a:spcPct val="100000"/>
              </a:lnSpc>
              <a:spcBef>
                <a:spcPts val="600"/>
              </a:spcBef>
              <a:buNone/>
            </a:pPr>
            <a:r>
              <a:rPr lang="ja-JP" altLang="en-US" sz="1800" dirty="0"/>
              <a:t>画像処理は，産業・自然科学・エンタテインメントなど，多種多様な分野の発展に関わる非常に重要な技術です．本講義では，画像処理の基本となる</a:t>
            </a:r>
            <a:r>
              <a:rPr lang="ja-JP" altLang="en-US" sz="1800" dirty="0" smtClean="0"/>
              <a:t>，</a:t>
            </a:r>
            <a:r>
              <a:rPr lang="ja-JP" altLang="en-US" sz="1800" dirty="0" smtClean="0"/>
              <a:t>デジタル画像の基礎・</a:t>
            </a:r>
            <a:r>
              <a:rPr lang="ja-JP" altLang="en-US" sz="1800" dirty="0" smtClean="0"/>
              <a:t>フィルタ</a:t>
            </a:r>
            <a:r>
              <a:rPr lang="ja-JP" altLang="en-US" sz="1800" dirty="0"/>
              <a:t>処理・幾何</a:t>
            </a:r>
            <a:r>
              <a:rPr lang="ja-JP" altLang="en-US" sz="1800" dirty="0" smtClean="0"/>
              <a:t>変換に</a:t>
            </a:r>
            <a:r>
              <a:rPr lang="ja-JP" altLang="en-US" sz="1800" dirty="0"/>
              <a:t>関するトピックを紹介します．それぞれの技術に関して，コーディング可能な深さで理解できるよう，ソースコードを交えながら詳細な技術解説を行ないます．また，講義の後半では，</a:t>
            </a:r>
            <a:r>
              <a:rPr lang="en-US" altLang="ja-JP" sz="1800" dirty="0"/>
              <a:t>Python</a:t>
            </a:r>
            <a:r>
              <a:rPr lang="ja-JP" altLang="en-US" sz="1800" dirty="0"/>
              <a:t>を用いたプログラミング演習を行ないます</a:t>
            </a:r>
            <a:r>
              <a:rPr lang="ja-JP" altLang="en-US" sz="1800" dirty="0" smtClean="0"/>
              <a:t>．</a:t>
            </a:r>
            <a:endParaRPr lang="en-US" altLang="ja-JP" sz="1800" dirty="0" smtClean="0"/>
          </a:p>
          <a:p>
            <a:pPr marL="0" indent="0">
              <a:lnSpc>
                <a:spcPct val="100000"/>
              </a:lnSpc>
              <a:spcBef>
                <a:spcPts val="600"/>
              </a:spcBef>
              <a:buNone/>
            </a:pPr>
            <a:endParaRPr lang="en-US" altLang="ja-JP" sz="2000" dirty="0" smtClean="0"/>
          </a:p>
          <a:p>
            <a:pPr marL="0" indent="0">
              <a:lnSpc>
                <a:spcPct val="100000"/>
              </a:lnSpc>
              <a:spcBef>
                <a:spcPts val="600"/>
              </a:spcBef>
              <a:buNone/>
            </a:pPr>
            <a:r>
              <a:rPr lang="ja-JP" altLang="en-US" sz="2400" b="1" dirty="0" smtClean="0"/>
              <a:t>○ 達成目標 </a:t>
            </a:r>
            <a:r>
              <a:rPr lang="en-US" altLang="ja-JP" sz="2400" b="1" dirty="0" smtClean="0"/>
              <a:t>: </a:t>
            </a:r>
            <a:endParaRPr lang="en-US" altLang="ja-JP" sz="1800" b="1" dirty="0" smtClean="0"/>
          </a:p>
          <a:p>
            <a:pPr marL="342900" indent="-342900">
              <a:lnSpc>
                <a:spcPct val="100000"/>
              </a:lnSpc>
              <a:spcBef>
                <a:spcPts val="600"/>
              </a:spcBef>
              <a:buFont typeface="+mj-lt"/>
              <a:buAutoNum type="arabicPeriod"/>
            </a:pPr>
            <a:r>
              <a:rPr lang="ja-JP" altLang="en-US" sz="1800" dirty="0"/>
              <a:t>デジタル画像の基礎 </a:t>
            </a:r>
            <a:r>
              <a:rPr lang="en-US" altLang="ja-JP" sz="1800" dirty="0"/>
              <a:t>– </a:t>
            </a:r>
            <a:r>
              <a:rPr lang="ja-JP" altLang="en-US" sz="1800" dirty="0"/>
              <a:t>デジタル画像の取得方法・データ形式に関する基礎的な用語を正しく利用できる</a:t>
            </a:r>
            <a:endParaRPr lang="en-US" altLang="ja-JP" sz="1800" dirty="0"/>
          </a:p>
          <a:p>
            <a:pPr marL="342900" indent="-342900">
              <a:lnSpc>
                <a:spcPct val="100000"/>
              </a:lnSpc>
              <a:spcBef>
                <a:spcPts val="600"/>
              </a:spcBef>
              <a:buFont typeface="+mj-lt"/>
              <a:buAutoNum type="arabicPeriod"/>
            </a:pPr>
            <a:r>
              <a:rPr lang="ja-JP" altLang="en-US" sz="1800" dirty="0"/>
              <a:t>フィルタ</a:t>
            </a:r>
            <a:r>
              <a:rPr lang="ja-JP" altLang="en-US" sz="1800" dirty="0" smtClean="0"/>
              <a:t>処理 </a:t>
            </a:r>
            <a:r>
              <a:rPr lang="en-US" altLang="ja-JP" sz="1800" dirty="0" smtClean="0"/>
              <a:t>– </a:t>
            </a:r>
            <a:r>
              <a:rPr lang="ja-JP" altLang="en-US" sz="1800" dirty="0"/>
              <a:t>線形</a:t>
            </a:r>
            <a:r>
              <a:rPr lang="en-US" altLang="ja-JP" sz="1800" dirty="0"/>
              <a:t>/</a:t>
            </a:r>
            <a:r>
              <a:rPr lang="ja-JP" altLang="en-US" sz="1800" dirty="0"/>
              <a:t>非線形</a:t>
            </a:r>
            <a:r>
              <a:rPr lang="en-US" altLang="ja-JP" sz="1800" dirty="0"/>
              <a:t>/</a:t>
            </a:r>
            <a:r>
              <a:rPr lang="ja-JP" altLang="en-US" sz="1800" dirty="0"/>
              <a:t>周波数フィルタといったフィルタ</a:t>
            </a:r>
            <a:r>
              <a:rPr lang="ja-JP" altLang="en-US" sz="1800" dirty="0" smtClean="0"/>
              <a:t>処理の</a:t>
            </a:r>
            <a:r>
              <a:rPr lang="ja-JP" altLang="en-US" sz="1800" dirty="0"/>
              <a:t>計算法と効果を説明できる．</a:t>
            </a:r>
            <a:endParaRPr lang="en-US" altLang="ja-JP" sz="1800" dirty="0"/>
          </a:p>
          <a:p>
            <a:pPr marL="342900" indent="-342900">
              <a:lnSpc>
                <a:spcPct val="100000"/>
              </a:lnSpc>
              <a:spcBef>
                <a:spcPts val="600"/>
              </a:spcBef>
              <a:buFont typeface="+mj-lt"/>
              <a:buAutoNum type="arabicPeriod"/>
            </a:pPr>
            <a:r>
              <a:rPr lang="ja-JP" altLang="en-US" sz="1800" dirty="0"/>
              <a:t>幾何</a:t>
            </a:r>
            <a:r>
              <a:rPr lang="ja-JP" altLang="en-US" sz="1800" dirty="0" smtClean="0"/>
              <a:t>変換 </a:t>
            </a:r>
            <a:r>
              <a:rPr lang="en-US" altLang="ja-JP" sz="1800" dirty="0" smtClean="0"/>
              <a:t>– </a:t>
            </a:r>
            <a:r>
              <a:rPr lang="ja-JP" altLang="en-US" sz="1800" dirty="0"/>
              <a:t>剛体変換やアファイン変換といった画像の幾何学</a:t>
            </a:r>
            <a:r>
              <a:rPr lang="ja-JP" altLang="en-US" sz="1800" dirty="0" smtClean="0"/>
              <a:t>変換を計算でき，その効果</a:t>
            </a:r>
            <a:r>
              <a:rPr lang="ja-JP" altLang="en-US" sz="1800" dirty="0"/>
              <a:t>を説明できる． </a:t>
            </a:r>
            <a:endParaRPr lang="en-US" altLang="ja-JP" sz="1800" dirty="0"/>
          </a:p>
          <a:p>
            <a:pPr marL="342900" indent="-342900">
              <a:lnSpc>
                <a:spcPct val="100000"/>
              </a:lnSpc>
              <a:spcBef>
                <a:spcPts val="600"/>
              </a:spcBef>
              <a:buFont typeface="+mj-lt"/>
              <a:buAutoNum type="arabicPeriod"/>
            </a:pPr>
            <a:r>
              <a:rPr lang="ja-JP" altLang="en-US" sz="1800" dirty="0"/>
              <a:t>プログラミング演習 </a:t>
            </a:r>
            <a:r>
              <a:rPr lang="en-US" altLang="ja-JP" sz="1800" dirty="0" smtClean="0"/>
              <a:t>–</a:t>
            </a:r>
            <a:r>
              <a:rPr lang="ja-JP" altLang="en-US" sz="1800" dirty="0"/>
              <a:t> </a:t>
            </a:r>
            <a:r>
              <a:rPr lang="ja-JP" altLang="en-US" sz="1800" dirty="0" smtClean="0"/>
              <a:t>フィルタ</a:t>
            </a:r>
            <a:r>
              <a:rPr lang="ja-JP" altLang="en-US" sz="1800" dirty="0"/>
              <a:t>処理プログラムを</a:t>
            </a:r>
            <a:r>
              <a:rPr lang="en-US" altLang="ja-JP" sz="1800" dirty="0"/>
              <a:t>Python</a:t>
            </a:r>
            <a:r>
              <a:rPr lang="ja-JP" altLang="en-US" sz="1800" dirty="0"/>
              <a:t>を用いて作成できる</a:t>
            </a:r>
            <a:r>
              <a:rPr lang="ja-JP" altLang="en-US" sz="1800" dirty="0" smtClean="0"/>
              <a:t>．</a:t>
            </a:r>
            <a:endParaRPr lang="en-US" altLang="ja-JP" sz="1800" dirty="0" smtClean="0"/>
          </a:p>
          <a:p>
            <a:pPr marL="342900" indent="-342900">
              <a:lnSpc>
                <a:spcPct val="100000"/>
              </a:lnSpc>
              <a:spcBef>
                <a:spcPts val="600"/>
              </a:spcBef>
              <a:buFont typeface="+mj-lt"/>
              <a:buAutoNum type="arabicPeriod"/>
            </a:pPr>
            <a:endParaRPr lang="en-US" altLang="ja-JP" sz="1800" dirty="0"/>
          </a:p>
          <a:p>
            <a:pPr marL="0" indent="0">
              <a:lnSpc>
                <a:spcPct val="100000"/>
              </a:lnSpc>
              <a:spcBef>
                <a:spcPts val="600"/>
              </a:spcBef>
              <a:buNone/>
            </a:pPr>
            <a:r>
              <a:rPr lang="ja-JP" altLang="en-US" sz="2400" b="1" dirty="0" smtClean="0"/>
              <a:t>○ 成績評価：</a:t>
            </a:r>
            <a:endParaRPr lang="en-US" altLang="ja-JP" sz="1800" b="1" dirty="0" smtClean="0"/>
          </a:p>
          <a:p>
            <a:pPr marL="0" indent="0">
              <a:lnSpc>
                <a:spcPct val="100000"/>
              </a:lnSpc>
              <a:spcBef>
                <a:spcPts val="600"/>
              </a:spcBef>
              <a:buNone/>
            </a:pPr>
            <a:r>
              <a:rPr lang="ja-JP" altLang="en-US" sz="1800" dirty="0" smtClean="0"/>
              <a:t>中間テスト（</a:t>
            </a:r>
            <a:r>
              <a:rPr lang="en-US" altLang="ja-JP" sz="1800" dirty="0"/>
              <a:t>4</a:t>
            </a:r>
            <a:r>
              <a:rPr lang="en-US" altLang="ja-JP" sz="1800" dirty="0" smtClean="0"/>
              <a:t>0%</a:t>
            </a:r>
            <a:r>
              <a:rPr lang="ja-JP" altLang="en-US" sz="1800" dirty="0" smtClean="0"/>
              <a:t>）と</a:t>
            </a:r>
            <a:r>
              <a:rPr lang="en-US" altLang="ja-JP" sz="1800" dirty="0" smtClean="0"/>
              <a:t> </a:t>
            </a:r>
            <a:r>
              <a:rPr lang="ja-JP" altLang="en-US" sz="1800" dirty="0" smtClean="0"/>
              <a:t>期末テスト（</a:t>
            </a:r>
            <a:r>
              <a:rPr lang="en-US" altLang="ja-JP" sz="1800" dirty="0"/>
              <a:t>3</a:t>
            </a:r>
            <a:r>
              <a:rPr lang="en-US" altLang="ja-JP" sz="1800" dirty="0" smtClean="0"/>
              <a:t>0%</a:t>
            </a:r>
            <a:r>
              <a:rPr lang="ja-JP" altLang="en-US" sz="1800" dirty="0" smtClean="0"/>
              <a:t>）と演習</a:t>
            </a:r>
            <a:r>
              <a:rPr lang="ja-JP" altLang="en-US" sz="1800" dirty="0"/>
              <a:t>課題（</a:t>
            </a:r>
            <a:r>
              <a:rPr lang="en-US" altLang="ja-JP" sz="1800" dirty="0"/>
              <a:t>30%</a:t>
            </a:r>
            <a:r>
              <a:rPr lang="ja-JP" altLang="en-US" sz="1800" dirty="0"/>
              <a:t>）に</a:t>
            </a:r>
            <a:r>
              <a:rPr lang="ja-JP" altLang="en-US" sz="1800" dirty="0" smtClean="0"/>
              <a:t>基づき評価します．</a:t>
            </a:r>
            <a:endParaRPr lang="en-US" altLang="ja-JP" sz="1800" dirty="0" smtClean="0"/>
          </a:p>
          <a:p>
            <a:pPr marL="0" indent="0">
              <a:lnSpc>
                <a:spcPct val="100000"/>
              </a:lnSpc>
              <a:spcBef>
                <a:spcPts val="600"/>
              </a:spcBef>
              <a:buNone/>
            </a:pPr>
            <a:r>
              <a:rPr lang="ja-JP" altLang="en-US" sz="1800" dirty="0" smtClean="0"/>
              <a:t>出欠も記録します．</a:t>
            </a:r>
            <a:endParaRPr lang="en-US" altLang="ja-JP" sz="1800" dirty="0" smtClean="0"/>
          </a:p>
        </p:txBody>
      </p:sp>
    </p:spTree>
    <p:extLst>
      <p:ext uri="{BB962C8B-B14F-4D97-AF65-F5344CB8AC3E}">
        <p14:creationId xmlns:p14="http://schemas.microsoft.com/office/powerpoint/2010/main" val="36823985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(1/4)</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2" name="テキスト ボックス 41"/>
              <p:cNvSpPr txBox="1"/>
              <p:nvPr/>
            </p:nvSpPr>
            <p:spPr>
              <a:xfrm>
                <a:off x="1079924" y="1706090"/>
                <a:ext cx="1412567"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輝度 </a:t>
                </a:r>
                <a14:m>
                  <m:oMath xmlns:m="http://schemas.openxmlformats.org/officeDocument/2006/math">
                    <m:r>
                      <a:rPr lang="en-US" altLang="ja-JP" sz="2400" b="0" i="1" dirty="0">
                        <a:latin typeface="Cambria Math"/>
                        <a:ea typeface="Cambria Math"/>
                      </a:rPr>
                      <m:t>𝐸</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1079924" y="1706090"/>
                <a:ext cx="1412567" cy="830997"/>
              </a:xfrm>
              <a:prstGeom prst="rect">
                <a:avLst/>
              </a:prstGeom>
              <a:blipFill rotWithShape="0">
                <a:blip r:embed="rId2"/>
                <a:stretch>
                  <a:fillRect l="-6034" t="-4412" r="-6466" b="-16176"/>
                </a:stretch>
              </a:blipFill>
            </p:spPr>
            <p:txBody>
              <a:bodyPr/>
              <a:lstStyle/>
              <a:p>
                <a:r>
                  <a:rPr lang="ja-JP" altLang="en-US">
                    <a:noFill/>
                  </a:rPr>
                  <a:t> </a:t>
                </a:r>
              </a:p>
            </p:txBody>
          </p:sp>
        </mc:Fallback>
      </mc:AlternateContent>
      <p:grpSp>
        <p:nvGrpSpPr>
          <p:cNvPr id="3" name="グループ化 2"/>
          <p:cNvGrpSpPr/>
          <p:nvPr/>
        </p:nvGrpSpPr>
        <p:grpSpPr>
          <a:xfrm>
            <a:off x="2730500" y="981710"/>
            <a:ext cx="6273800" cy="2355850"/>
            <a:chOff x="3303866" y="981710"/>
            <a:chExt cx="5442624" cy="2355850"/>
          </a:xfrm>
        </p:grpSpPr>
        <p:sp>
          <p:nvSpPr>
            <p:cNvPr id="39" name="角丸四角形 38"/>
            <p:cNvSpPr/>
            <p:nvPr/>
          </p:nvSpPr>
          <p:spPr>
            <a:xfrm>
              <a:off x="3303866" y="981710"/>
              <a:ext cx="5442624" cy="2355850"/>
            </a:xfrm>
            <a:prstGeom prst="roundRect">
              <a:avLst>
                <a:gd name="adj" fmla="val 2112"/>
              </a:avLst>
            </a:prstGeom>
            <a:solidFill>
              <a:srgbClr val="D5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1"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10800000">
              <a:off x="6044679" y="1092540"/>
              <a:ext cx="1666416" cy="1642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正方形/長方形 42"/>
            <p:cNvSpPr/>
            <p:nvPr/>
          </p:nvSpPr>
          <p:spPr>
            <a:xfrm>
              <a:off x="3499151" y="2828770"/>
              <a:ext cx="809204"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レンズ</a:t>
              </a:r>
            </a:p>
          </p:txBody>
        </p:sp>
        <p:sp>
          <p:nvSpPr>
            <p:cNvPr id="44" name="正方形/長方形 43"/>
            <p:cNvSpPr/>
            <p:nvPr/>
          </p:nvSpPr>
          <p:spPr>
            <a:xfrm>
              <a:off x="4461102" y="2828770"/>
              <a:ext cx="593416"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絞り</a:t>
              </a:r>
            </a:p>
          </p:txBody>
        </p:sp>
        <mc:AlternateContent xmlns:mc="http://schemas.openxmlformats.org/markup-compatibility/2006" xmlns:a14="http://schemas.microsoft.com/office/drawing/2010/main">
          <mc:Choice Requires="a14">
            <p:sp>
              <p:nvSpPr>
                <p:cNvPr id="45" name="正方形/長方形 44"/>
                <p:cNvSpPr/>
                <p:nvPr/>
              </p:nvSpPr>
              <p:spPr>
                <a:xfrm>
                  <a:off x="5207266" y="2828770"/>
                  <a:ext cx="917097" cy="38100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露光 </a:t>
                  </a:r>
                  <a14:m>
                    <m:oMath xmlns:m="http://schemas.openxmlformats.org/officeDocument/2006/math">
                      <m:r>
                        <a:rPr lang="en-US" altLang="ja-JP" sz="1600" i="1" dirty="0">
                          <a:latin typeface="Cambria Math"/>
                          <a:ea typeface="Cambria Math"/>
                        </a:rPr>
                        <m:t>∆</m:t>
                      </m:r>
                      <m:r>
                        <a:rPr lang="en-US" altLang="ja-JP" sz="1600" i="1" dirty="0">
                          <a:latin typeface="Cambria Math"/>
                          <a:ea typeface="Cambria Math"/>
                        </a:rPr>
                        <m:t>𝑡</m:t>
                      </m:r>
                    </m:oMath>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5207266" y="2828770"/>
                  <a:ext cx="917097" cy="381000"/>
                </a:xfrm>
                <a:prstGeom prst="rect">
                  <a:avLst/>
                </a:prstGeom>
                <a:blipFill rotWithShape="0">
                  <a:blip r:embed="rId5"/>
                  <a:stretch>
                    <a:fillRect b="-10145"/>
                  </a:stretch>
                </a:blipFill>
                <a:ln w="38100">
                  <a:solidFill>
                    <a:srgbClr val="FF0000"/>
                  </a:solidFill>
                </a:ln>
              </p:spPr>
              <p:txBody>
                <a:bodyPr/>
                <a:lstStyle/>
                <a:p>
                  <a:r>
                    <a:rPr lang="ja-JP" altLang="en-US">
                      <a:noFill/>
                    </a:rPr>
                    <a:t> </a:t>
                  </a:r>
                </a:p>
              </p:txBody>
            </p:sp>
          </mc:Fallback>
        </mc:AlternateContent>
        <p:sp>
          <p:nvSpPr>
            <p:cNvPr id="46" name="正方形/長方形 45"/>
            <p:cNvSpPr/>
            <p:nvPr/>
          </p:nvSpPr>
          <p:spPr>
            <a:xfrm>
              <a:off x="6277110" y="2828770"/>
              <a:ext cx="519239"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CCD</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6949095"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48" name="正方形/長方形 47"/>
            <p:cNvSpPr/>
            <p:nvPr/>
          </p:nvSpPr>
          <p:spPr>
            <a:xfrm>
              <a:off x="7863840"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フィルタ</a:t>
              </a:r>
            </a:p>
          </p:txBody>
        </p:sp>
        <p:cxnSp>
          <p:nvCxnSpPr>
            <p:cNvPr id="50" name="直線矢印コネクタ 49"/>
            <p:cNvCxnSpPr>
              <a:stCxn id="43" idx="3"/>
              <a:endCxn id="44" idx="1"/>
            </p:cNvCxnSpPr>
            <p:nvPr/>
          </p:nvCxnSpPr>
          <p:spPr>
            <a:xfrm>
              <a:off x="4308356"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a:off x="505451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6125182"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a:off x="679634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a:off x="7711094"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65" name="テキスト ボックス 64"/>
            <p:cNvSpPr txBox="1"/>
            <p:nvPr/>
          </p:nvSpPr>
          <p:spPr>
            <a:xfrm>
              <a:off x="3553847" y="1498431"/>
              <a:ext cx="2339102" cy="830997"/>
            </a:xfrm>
            <a:prstGeom prst="rect">
              <a:avLst/>
            </a:prstGeom>
            <a:noFill/>
          </p:spPr>
          <p:txBody>
            <a:bodyPr wrap="none" rtlCol="0">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デジタルカメラ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非線形変換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66" name="カギ線コネクタ 65"/>
          <p:cNvCxnSpPr>
            <a:stCxn id="42" idx="2"/>
            <a:endCxn id="43" idx="1"/>
          </p:cNvCxnSpPr>
          <p:nvPr/>
        </p:nvCxnSpPr>
        <p:spPr>
          <a:xfrm rot="16200000" flipH="1">
            <a:off x="2129817" y="2193478"/>
            <a:ext cx="482183" cy="1169400"/>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7" name="カギ線コネクタ 66"/>
          <p:cNvCxnSpPr>
            <a:stCxn id="48" idx="3"/>
            <a:endCxn id="68" idx="2"/>
          </p:cNvCxnSpPr>
          <p:nvPr/>
        </p:nvCxnSpPr>
        <p:spPr>
          <a:xfrm flipV="1">
            <a:off x="8865225" y="2537087"/>
            <a:ext cx="1382964" cy="482183"/>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9481793" y="1706090"/>
            <a:ext cx="1532792"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画素値</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[0, 255]</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9" name="グループ化 68"/>
          <p:cNvGrpSpPr/>
          <p:nvPr/>
        </p:nvGrpSpPr>
        <p:grpSpPr>
          <a:xfrm>
            <a:off x="6837462" y="3733800"/>
            <a:ext cx="3185487" cy="2951164"/>
            <a:chOff x="5313461" y="3455432"/>
            <a:chExt cx="3485956" cy="3229531"/>
          </a:xfrm>
        </p:grpSpPr>
        <p:sp>
          <p:nvSpPr>
            <p:cNvPr id="70" name="正方形/長方形 69"/>
            <p:cNvSpPr/>
            <p:nvPr/>
          </p:nvSpPr>
          <p:spPr>
            <a:xfrm>
              <a:off x="5313461" y="3455432"/>
              <a:ext cx="3485956" cy="707296"/>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絞り・感度を固定し、</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露光を変えて複数画像を撮影</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1" name="グループ化 70"/>
            <p:cNvGrpSpPr/>
            <p:nvPr/>
          </p:nvGrpSpPr>
          <p:grpSpPr>
            <a:xfrm>
              <a:off x="5405832" y="4142320"/>
              <a:ext cx="3161089" cy="2542643"/>
              <a:chOff x="2604692" y="4313770"/>
              <a:chExt cx="3161089" cy="2542643"/>
            </a:xfrm>
          </p:grpSpPr>
          <p:grpSp>
            <p:nvGrpSpPr>
              <p:cNvPr id="72" name="グループ化 71"/>
              <p:cNvGrpSpPr/>
              <p:nvPr/>
            </p:nvGrpSpPr>
            <p:grpSpPr>
              <a:xfrm>
                <a:off x="2604692" y="4313770"/>
                <a:ext cx="3161089" cy="2542643"/>
                <a:chOff x="-76989" y="2202095"/>
                <a:chExt cx="4940303" cy="3973766"/>
              </a:xfrm>
            </p:grpSpPr>
            <p:pic>
              <p:nvPicPr>
                <p:cNvPr id="81" name="Picture 4" descr="C:\shared\publication\Classes\2014北大前期\SoftAndImg\hdrTest\DSC_0652.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764" b="13024"/>
                <a:stretch/>
              </p:blipFill>
              <p:spPr bwMode="auto">
                <a:xfrm>
                  <a:off x="-76989" y="2202095"/>
                  <a:ext cx="2400792"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3" name="Picture 5" descr="C:\shared\publication\Classes\2014北大前期\SoftAndImg\hdrTest\DSC_0655.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877" b="13024"/>
                <a:stretch/>
              </p:blipFill>
              <p:spPr bwMode="auto">
                <a:xfrm>
                  <a:off x="2542195" y="2202097"/>
                  <a:ext cx="2308791"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4" name="Picture 6" descr="C:\shared\publication\Classes\2014北大前期\SoftAndImg\hdrTest\DSC_0657.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795" b="13024"/>
                <a:stretch/>
              </p:blipFill>
              <p:spPr bwMode="auto">
                <a:xfrm>
                  <a:off x="-76989" y="4298888"/>
                  <a:ext cx="2400792"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85" name="Picture 7" descr="C:\shared\publication\Classes\2014北大前期\SoftAndImg\hdrTest\DSC_0659.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1460" b="13024"/>
                <a:stretch/>
              </p:blipFill>
              <p:spPr bwMode="auto">
                <a:xfrm>
                  <a:off x="2542195" y="4298888"/>
                  <a:ext cx="2321119" cy="187697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73" name="正方形/長方形 72"/>
                  <p:cNvSpPr/>
                  <p:nvPr/>
                </p:nvSpPr>
                <p:spPr>
                  <a:xfrm>
                    <a:off x="3647427" y="516969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3647427" y="5169698"/>
                    <a:ext cx="420884" cy="307777"/>
                  </a:xfrm>
                  <a:prstGeom prst="rect">
                    <a:avLst/>
                  </a:prstGeom>
                  <a:blipFill rotWithShape="1">
                    <a:blip r:embed="rId10"/>
                    <a:stretch>
                      <a:fillRect l="-14493" r="-5797" b="-1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5272348" y="51696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5272348" y="5169698"/>
                    <a:ext cx="426848" cy="307777"/>
                  </a:xfrm>
                  <a:prstGeom prst="rect">
                    <a:avLst/>
                  </a:prstGeom>
                  <a:blipFill rotWithShape="1">
                    <a:blip r:embed="rId11"/>
                    <a:stretch>
                      <a:fillRect l="-12857" r="-7143" b="-1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5272348" y="64650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0" name="正方形/長方形 59"/>
                  <p:cNvSpPr>
                    <a:spLocks noRot="1" noChangeAspect="1" noMove="1" noResize="1" noEditPoints="1" noAdjustHandles="1" noChangeArrowheads="1" noChangeShapeType="1" noTextEdit="1"/>
                  </p:cNvSpPr>
                  <p:nvPr/>
                </p:nvSpPr>
                <p:spPr>
                  <a:xfrm>
                    <a:off x="5272348" y="6465098"/>
                    <a:ext cx="426848" cy="307777"/>
                  </a:xfrm>
                  <a:prstGeom prst="rect">
                    <a:avLst/>
                  </a:prstGeom>
                  <a:blipFill rotWithShape="1">
                    <a:blip r:embed="rId12"/>
                    <a:stretch>
                      <a:fillRect l="-12857" r="-7143"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p:cNvSpPr/>
                  <p:nvPr/>
                </p:nvSpPr>
                <p:spPr>
                  <a:xfrm>
                    <a:off x="3641463" y="646509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3641463" y="6465098"/>
                    <a:ext cx="426848" cy="307777"/>
                  </a:xfrm>
                  <a:prstGeom prst="rect">
                    <a:avLst/>
                  </a:prstGeom>
                  <a:blipFill rotWithShape="1">
                    <a:blip r:embed="rId13"/>
                    <a:stretch>
                      <a:fillRect l="-14286" r="-5714" b="-15686"/>
                    </a:stretch>
                  </a:blipFill>
                </p:spPr>
                <p:txBody>
                  <a:bodyPr/>
                  <a:lstStyle/>
                  <a:p>
                    <a:r>
                      <a:rPr lang="ja-JP" altLang="en-US">
                        <a:noFill/>
                      </a:rPr>
                      <a:t> </a:t>
                    </a:r>
                  </a:p>
                </p:txBody>
              </p:sp>
            </mc:Fallback>
          </mc:AlternateContent>
        </p:grpSp>
      </p:grpSp>
      <p:grpSp>
        <p:nvGrpSpPr>
          <p:cNvPr id="88" name="グループ化 87"/>
          <p:cNvGrpSpPr/>
          <p:nvPr/>
        </p:nvGrpSpPr>
        <p:grpSpPr>
          <a:xfrm>
            <a:off x="1643107" y="4030712"/>
            <a:ext cx="4360319" cy="2514690"/>
            <a:chOff x="525506" y="4145011"/>
            <a:chExt cx="4360319" cy="2514690"/>
          </a:xfrm>
        </p:grpSpPr>
        <p:pic>
          <p:nvPicPr>
            <p:cNvPr id="89" name="Picture 9"/>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rightnessContrast contrast="-40000"/>
                      </a14:imgEffect>
                    </a14:imgLayer>
                  </a14:imgProps>
                </a:ext>
                <a:ext uri="{28A0092B-C50C-407E-A947-70E740481C1C}">
                  <a14:useLocalDpi xmlns:a14="http://schemas.microsoft.com/office/drawing/2010/main" val="0"/>
                </a:ext>
              </a:extLst>
            </a:blip>
            <a:stretch/>
          </p:blipFill>
          <p:spPr bwMode="auto">
            <a:xfrm>
              <a:off x="698929" y="4466976"/>
              <a:ext cx="2658167" cy="1767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90" name="正方形/長方形 89"/>
                <p:cNvSpPr/>
                <p:nvPr/>
              </p:nvSpPr>
              <p:spPr>
                <a:xfrm>
                  <a:off x="1144301" y="4145011"/>
                  <a:ext cx="1767422" cy="400110"/>
                </a:xfrm>
                <a:prstGeom prst="rect">
                  <a:avLst/>
                </a:prstGeom>
              </p:spPr>
              <p:txBody>
                <a:bodyPr wrap="squar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放射輝度 </a:t>
                  </a:r>
                  <a14:m>
                    <m:oMath xmlns:m="http://schemas.openxmlformats.org/officeDocument/2006/math">
                      <m:r>
                        <a:rPr lang="en-US" altLang="ja-JP" sz="2000" i="1" dirty="0">
                          <a:latin typeface="Cambria Math"/>
                          <a:ea typeface="Cambria Math"/>
                        </a:rPr>
                        <m:t>𝐸</m:t>
                      </m:r>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0" name="正方形/長方形 89"/>
                <p:cNvSpPr>
                  <a:spLocks noRot="1" noChangeAspect="1" noMove="1" noResize="1" noEditPoints="1" noAdjustHandles="1" noChangeArrowheads="1" noChangeShapeType="1" noTextEdit="1"/>
                </p:cNvSpPr>
                <p:nvPr/>
              </p:nvSpPr>
              <p:spPr>
                <a:xfrm>
                  <a:off x="1144301" y="4145011"/>
                  <a:ext cx="1767422" cy="400110"/>
                </a:xfrm>
                <a:prstGeom prst="rect">
                  <a:avLst/>
                </a:prstGeom>
                <a:blipFill rotWithShape="0">
                  <a:blip r:embed="rId16"/>
                  <a:stretch>
                    <a:fillRect t="-7576" b="-25758"/>
                  </a:stretch>
                </a:blipFill>
              </p:spPr>
              <p:txBody>
                <a:bodyPr/>
                <a:lstStyle/>
                <a:p>
                  <a:r>
                    <a:rPr lang="ja-JP" altLang="en-US">
                      <a:noFill/>
                    </a:rPr>
                    <a:t> </a:t>
                  </a:r>
                </a:p>
              </p:txBody>
            </p:sp>
          </mc:Fallback>
        </mc:AlternateContent>
        <p:sp>
          <p:nvSpPr>
            <p:cNvPr id="91" name="右矢印 90"/>
            <p:cNvSpPr/>
            <p:nvPr/>
          </p:nvSpPr>
          <p:spPr>
            <a:xfrm flipH="1">
              <a:off x="3747452" y="4952686"/>
              <a:ext cx="928801" cy="781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525506" y="6259591"/>
              <a:ext cx="3005012" cy="400110"/>
            </a:xfrm>
            <a:prstGeom prst="rect">
              <a:avLst/>
            </a:prstGeom>
          </p:spPr>
          <p:txBody>
            <a:bodyPr wrap="squar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ハイダイナミック画像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3570637" y="4548863"/>
              <a:ext cx="1315188" cy="461665"/>
            </a:xfrm>
            <a:prstGeom prst="rect">
              <a:avLst/>
            </a:prstGeom>
          </p:spPr>
          <p:txBody>
            <a:bodyPr wrap="squar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推定</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240163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rPr>
              <a:t>(2/4</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テキスト ボックス 2"/>
              <p:cNvSpPr txBox="1"/>
              <p:nvPr/>
            </p:nvSpPr>
            <p:spPr>
              <a:xfrm>
                <a:off x="1079924" y="1706090"/>
                <a:ext cx="1412567"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輝度 </a:t>
                </a:r>
                <a14:m>
                  <m:oMath xmlns:m="http://schemas.openxmlformats.org/officeDocument/2006/math">
                    <m:r>
                      <a:rPr lang="en-US" altLang="ja-JP" sz="2400" b="0" i="1" dirty="0">
                        <a:latin typeface="Cambria Math"/>
                        <a:ea typeface="Cambria Math"/>
                      </a:rPr>
                      <m:t>𝐸</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実数値</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1079924" y="1706090"/>
                <a:ext cx="1412567" cy="830997"/>
              </a:xfrm>
              <a:prstGeom prst="rect">
                <a:avLst/>
              </a:prstGeom>
              <a:blipFill rotWithShape="0">
                <a:blip r:embed="rId2"/>
                <a:stretch>
                  <a:fillRect l="-6034" t="-4412" r="-6466" b="-16176"/>
                </a:stretch>
              </a:blipFill>
            </p:spPr>
            <p:txBody>
              <a:bodyPr/>
              <a:lstStyle/>
              <a:p>
                <a:r>
                  <a:rPr lang="ja-JP" altLang="en-US">
                    <a:noFill/>
                  </a:rPr>
                  <a:t> </a:t>
                </a:r>
              </a:p>
            </p:txBody>
          </p:sp>
        </mc:Fallback>
      </mc:AlternateContent>
      <p:grpSp>
        <p:nvGrpSpPr>
          <p:cNvPr id="4" name="グループ化 3"/>
          <p:cNvGrpSpPr/>
          <p:nvPr/>
        </p:nvGrpSpPr>
        <p:grpSpPr>
          <a:xfrm>
            <a:off x="2730500" y="981710"/>
            <a:ext cx="6273800" cy="2355850"/>
            <a:chOff x="3303866" y="981710"/>
            <a:chExt cx="5442624" cy="2355850"/>
          </a:xfrm>
        </p:grpSpPr>
        <p:sp>
          <p:nvSpPr>
            <p:cNvPr id="5" name="角丸四角形 4"/>
            <p:cNvSpPr/>
            <p:nvPr/>
          </p:nvSpPr>
          <p:spPr>
            <a:xfrm>
              <a:off x="3303866" y="981710"/>
              <a:ext cx="5442624" cy="2355850"/>
            </a:xfrm>
            <a:prstGeom prst="roundRect">
              <a:avLst>
                <a:gd name="adj" fmla="val 2112"/>
              </a:avLst>
            </a:prstGeom>
            <a:solidFill>
              <a:srgbClr val="D5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10800000">
              <a:off x="6044679" y="1092540"/>
              <a:ext cx="1666416" cy="1642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3499151" y="2828770"/>
              <a:ext cx="809204"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レンズ</a:t>
              </a:r>
            </a:p>
          </p:txBody>
        </p:sp>
        <p:sp>
          <p:nvSpPr>
            <p:cNvPr id="8" name="正方形/長方形 7"/>
            <p:cNvSpPr/>
            <p:nvPr/>
          </p:nvSpPr>
          <p:spPr>
            <a:xfrm>
              <a:off x="4461102" y="2828770"/>
              <a:ext cx="593416"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絞り</a:t>
              </a:r>
            </a:p>
          </p:txBody>
        </p:sp>
        <mc:AlternateContent xmlns:mc="http://schemas.openxmlformats.org/markup-compatibility/2006" xmlns:a14="http://schemas.microsoft.com/office/drawing/2010/main">
          <mc:Choice Requires="a14">
            <p:sp>
              <p:nvSpPr>
                <p:cNvPr id="9" name="正方形/長方形 8"/>
                <p:cNvSpPr/>
                <p:nvPr/>
              </p:nvSpPr>
              <p:spPr>
                <a:xfrm>
                  <a:off x="5207266" y="2828770"/>
                  <a:ext cx="917097" cy="38100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露光 </a:t>
                  </a:r>
                  <a14:m>
                    <m:oMath xmlns:m="http://schemas.openxmlformats.org/officeDocument/2006/math">
                      <m:r>
                        <a:rPr lang="en-US" altLang="ja-JP" sz="1600" i="1" dirty="0">
                          <a:latin typeface="Cambria Math"/>
                          <a:ea typeface="Cambria Math"/>
                        </a:rPr>
                        <m:t>∆</m:t>
                      </m:r>
                      <m:r>
                        <a:rPr lang="en-US" altLang="ja-JP" sz="1600" i="1" dirty="0">
                          <a:latin typeface="Cambria Math"/>
                          <a:ea typeface="Cambria Math"/>
                        </a:rPr>
                        <m:t>𝑡</m:t>
                      </m:r>
                    </m:oMath>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207266" y="2828770"/>
                  <a:ext cx="917097" cy="381000"/>
                </a:xfrm>
                <a:prstGeom prst="rect">
                  <a:avLst/>
                </a:prstGeom>
                <a:blipFill rotWithShape="0">
                  <a:blip r:embed="rId5"/>
                  <a:stretch>
                    <a:fillRect b="-10145"/>
                  </a:stretch>
                </a:blipFill>
                <a:ln w="38100">
                  <a:solidFill>
                    <a:srgbClr val="FF0000"/>
                  </a:solidFill>
                </a:ln>
              </p:spPr>
              <p:txBody>
                <a:bodyPr/>
                <a:lstStyle/>
                <a:p>
                  <a:r>
                    <a:rPr lang="ja-JP" altLang="en-US">
                      <a:noFill/>
                    </a:rPr>
                    <a:t> </a:t>
                  </a:r>
                </a:p>
              </p:txBody>
            </p:sp>
          </mc:Fallback>
        </mc:AlternateContent>
        <p:sp>
          <p:nvSpPr>
            <p:cNvPr id="10" name="正方形/長方形 9"/>
            <p:cNvSpPr/>
            <p:nvPr/>
          </p:nvSpPr>
          <p:spPr>
            <a:xfrm>
              <a:off x="6277110" y="2828770"/>
              <a:ext cx="519239"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CCD</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6949095"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12" name="正方形/長方形 11"/>
            <p:cNvSpPr/>
            <p:nvPr/>
          </p:nvSpPr>
          <p:spPr>
            <a:xfrm>
              <a:off x="7863840" y="2828770"/>
              <a:ext cx="762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フィルタ</a:t>
              </a:r>
            </a:p>
          </p:txBody>
        </p:sp>
        <p:cxnSp>
          <p:nvCxnSpPr>
            <p:cNvPr id="13" name="直線矢印コネクタ 12"/>
            <p:cNvCxnSpPr>
              <a:stCxn id="7" idx="3"/>
              <a:endCxn id="8" idx="1"/>
            </p:cNvCxnSpPr>
            <p:nvPr/>
          </p:nvCxnSpPr>
          <p:spPr>
            <a:xfrm>
              <a:off x="4308356"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505451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6125182"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6796349"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7711094" y="3019270"/>
              <a:ext cx="152747" cy="0"/>
            </a:xfrm>
            <a:prstGeom prst="straightConnector1">
              <a:avLst/>
            </a:prstGeom>
            <a:ln w="158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3553847" y="1498431"/>
              <a:ext cx="2339102" cy="830997"/>
            </a:xfrm>
            <a:prstGeom prst="rect">
              <a:avLst/>
            </a:prstGeom>
            <a:noFill/>
          </p:spPr>
          <p:txBody>
            <a:bodyPr wrap="none" rtlCol="0">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デジタルカメラ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非線形変換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9" name="カギ線コネクタ 18"/>
          <p:cNvCxnSpPr>
            <a:stCxn id="3" idx="2"/>
            <a:endCxn id="7" idx="1"/>
          </p:cNvCxnSpPr>
          <p:nvPr/>
        </p:nvCxnSpPr>
        <p:spPr>
          <a:xfrm rot="16200000" flipH="1">
            <a:off x="2129817" y="2193478"/>
            <a:ext cx="482183" cy="1169400"/>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a:stCxn id="12" idx="3"/>
            <a:endCxn id="21" idx="2"/>
          </p:cNvCxnSpPr>
          <p:nvPr/>
        </p:nvCxnSpPr>
        <p:spPr>
          <a:xfrm flipV="1">
            <a:off x="8865225" y="2537087"/>
            <a:ext cx="1382964" cy="482183"/>
          </a:xfrm>
          <a:prstGeom prst="bentConnector2">
            <a:avLst/>
          </a:prstGeom>
          <a:ln w="2222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9481793" y="1706090"/>
            <a:ext cx="1532792" cy="830997"/>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画素値</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[0, 255]</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2" name="グループ化 21"/>
          <p:cNvGrpSpPr/>
          <p:nvPr/>
        </p:nvGrpSpPr>
        <p:grpSpPr>
          <a:xfrm>
            <a:off x="1915739" y="3634064"/>
            <a:ext cx="8009188" cy="3069186"/>
            <a:chOff x="391739" y="3634064"/>
            <a:chExt cx="8009188" cy="3069186"/>
          </a:xfrm>
        </p:grpSpPr>
        <p:grpSp>
          <p:nvGrpSpPr>
            <p:cNvPr id="23" name="グループ化 22"/>
            <p:cNvGrpSpPr/>
            <p:nvPr/>
          </p:nvGrpSpPr>
          <p:grpSpPr>
            <a:xfrm>
              <a:off x="3797565" y="3634064"/>
              <a:ext cx="4603362" cy="2647451"/>
              <a:chOff x="2773496" y="3471409"/>
              <a:chExt cx="4603362" cy="2647451"/>
            </a:xfrm>
          </p:grpSpPr>
          <p:pic>
            <p:nvPicPr>
              <p:cNvPr id="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1639" y="3471409"/>
                <a:ext cx="4225219" cy="2647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正方形/長方形 29"/>
              <p:cNvSpPr/>
              <p:nvPr/>
            </p:nvSpPr>
            <p:spPr>
              <a:xfrm>
                <a:off x="2773496" y="4182270"/>
                <a:ext cx="492443" cy="1200329"/>
              </a:xfrm>
              <a:prstGeom prst="rect">
                <a:avLst/>
              </a:prstGeom>
            </p:spPr>
            <p:txBody>
              <a:bodyPr wrap="none">
                <a:spAutoFit/>
              </a:bodyPr>
              <a:lstStyle/>
              <a:p>
                <a:r>
                  <a:rPr lang="ja-JP" altLang="en-US" sz="2400" dirty="0"/>
                  <a:t>画</a:t>
                </a:r>
                <a:endParaRPr lang="en-US" altLang="ja-JP" sz="2400" dirty="0"/>
              </a:p>
              <a:p>
                <a:r>
                  <a:rPr lang="ja-JP" altLang="en-US" sz="2400" dirty="0"/>
                  <a:t>素</a:t>
                </a:r>
                <a:endParaRPr lang="en-US" altLang="ja-JP" sz="2400" dirty="0"/>
              </a:p>
              <a:p>
                <a:r>
                  <a:rPr lang="ja-JP" altLang="en-US" sz="2400" dirty="0"/>
                  <a:t>値</a:t>
                </a:r>
                <a:endParaRPr lang="en-US" altLang="ja-JP" sz="2400" dirty="0"/>
              </a:p>
            </p:txBody>
          </p:sp>
        </p:grpSp>
        <mc:AlternateContent xmlns:mc="http://schemas.openxmlformats.org/markup-compatibility/2006" xmlns:a14="http://schemas.microsoft.com/office/drawing/2010/main">
          <mc:Choice Requires="a14">
            <p:sp>
              <p:nvSpPr>
                <p:cNvPr id="24" name="正方形/長方形 23"/>
                <p:cNvSpPr/>
                <p:nvPr/>
              </p:nvSpPr>
              <p:spPr>
                <a:xfrm>
                  <a:off x="391739" y="4219037"/>
                  <a:ext cx="2939072" cy="1446550"/>
                </a:xfrm>
                <a:prstGeom prst="rect">
                  <a:avLst/>
                </a:prstGeom>
              </p:spPr>
              <p:txBody>
                <a:bodyPr wrap="square">
                  <a:spAutoFit/>
                </a:bodyPr>
                <a:lstStyle/>
                <a:p>
                  <a:r>
                    <a:rPr lang="ja-JP" altLang="en-US" sz="2800" b="1" dirty="0"/>
                    <a:t>応答関数 </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a:rPr>
                            <m:t>𝑔</m:t>
                          </m:r>
                        </m:e>
                        <m:sup>
                          <m:r>
                            <a:rPr lang="en-US" altLang="ja-JP" sz="2800" i="1">
                              <a:latin typeface="Cambria Math"/>
                            </a:rPr>
                            <m:t>−1</m:t>
                          </m:r>
                        </m:sup>
                      </m:sSup>
                    </m:oMath>
                  </a14:m>
                  <a:endParaRPr lang="en-US" altLang="ja-JP" sz="2800" b="1" dirty="0"/>
                </a:p>
                <a:p>
                  <a:r>
                    <a:rPr lang="en-US" altLang="ja-JP" sz="2000" dirty="0"/>
                    <a:t>『</a:t>
                  </a:r>
                  <a:r>
                    <a:rPr lang="ja-JP" altLang="en-US" sz="2000" dirty="0"/>
                    <a:t>対数露光 </a:t>
                  </a:r>
                  <a14:m>
                    <m:oMath xmlns:m="http://schemas.openxmlformats.org/officeDocument/2006/math">
                      <m:r>
                        <m:rPr>
                          <m:sty m:val="p"/>
                        </m:rPr>
                        <a:rPr lang="en-US" altLang="ja-JP" sz="2000" dirty="0">
                          <a:latin typeface="Cambria Math"/>
                          <a:ea typeface="Cambria Math"/>
                        </a:rPr>
                        <m:t>log</m:t>
                      </m:r>
                      <m:r>
                        <a:rPr lang="en-US" altLang="ja-JP" sz="2000" dirty="0">
                          <a:latin typeface="Cambria Math"/>
                          <a:ea typeface="Cambria Math"/>
                        </a:rPr>
                        <m:t>(</m:t>
                      </m:r>
                      <m:r>
                        <a:rPr lang="en-US" altLang="ja-JP" sz="2000" i="1" dirty="0">
                          <a:latin typeface="Cambria Math"/>
                          <a:ea typeface="Cambria Math"/>
                        </a:rPr>
                        <m:t>𝐸</m:t>
                      </m:r>
                      <m:r>
                        <a:rPr lang="en-US" altLang="ja-JP" sz="2000" i="1" dirty="0">
                          <a:latin typeface="Cambria Math"/>
                          <a:ea typeface="Cambria Math"/>
                        </a:rPr>
                        <m:t>∙∆</m:t>
                      </m:r>
                      <m:r>
                        <a:rPr lang="en-US" altLang="ja-JP" sz="2000" i="1" dirty="0">
                          <a:latin typeface="Cambria Math"/>
                          <a:ea typeface="Cambria Math"/>
                        </a:rPr>
                        <m:t>𝑡</m:t>
                      </m:r>
                      <m:r>
                        <a:rPr lang="en-US" altLang="ja-JP" sz="2000" i="1" dirty="0">
                          <a:latin typeface="Cambria Math"/>
                          <a:ea typeface="Cambria Math"/>
                        </a:rPr>
                        <m:t>)</m:t>
                      </m:r>
                    </m:oMath>
                  </a14:m>
                  <a:r>
                    <a:rPr lang="en-US" altLang="ja-JP" sz="2000" dirty="0"/>
                    <a:t>』</a:t>
                  </a:r>
                  <a:r>
                    <a:rPr lang="ja-JP" altLang="en-US" sz="2000" dirty="0"/>
                    <a:t> と</a:t>
                  </a:r>
                  <a:endParaRPr lang="en-US" altLang="ja-JP" sz="2000" dirty="0"/>
                </a:p>
                <a:p>
                  <a:r>
                    <a:rPr lang="en-US" altLang="ja-JP" sz="2000" dirty="0"/>
                    <a:t>『</a:t>
                  </a:r>
                  <a:r>
                    <a:rPr lang="ja-JP" altLang="en-US" sz="2000" dirty="0"/>
                    <a:t>画素値</a:t>
                  </a:r>
                  <a:r>
                    <a:rPr lang="en-US" altLang="ja-JP" sz="2000" dirty="0"/>
                    <a:t>』</a:t>
                  </a:r>
                  <a:r>
                    <a:rPr lang="ja-JP" altLang="en-US" sz="2000" dirty="0"/>
                    <a:t>には、非線形の関係がある</a:t>
                  </a:r>
                  <a:endParaRPr lang="en-US" altLang="ja-JP" sz="2000"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391739" y="4219037"/>
                  <a:ext cx="2939072" cy="1446550"/>
                </a:xfrm>
                <a:prstGeom prst="rect">
                  <a:avLst/>
                </a:prstGeom>
                <a:blipFill rotWithShape="1">
                  <a:blip r:embed="rId7"/>
                  <a:stretch>
                    <a:fillRect l="-4149" t="-5907" r="-1037" b="-5485"/>
                  </a:stretch>
                </a:blipFill>
              </p:spPr>
              <p:txBody>
                <a:bodyPr/>
                <a:lstStyle/>
                <a:p>
                  <a:r>
                    <a:rPr lang="ja-JP" altLang="en-US">
                      <a:noFill/>
                    </a:rPr>
                    <a:t> </a:t>
                  </a:r>
                </a:p>
              </p:txBody>
            </p:sp>
          </mc:Fallback>
        </mc:AlternateContent>
        <p:grpSp>
          <p:nvGrpSpPr>
            <p:cNvPr id="25" name="グループ化 24"/>
            <p:cNvGrpSpPr/>
            <p:nvPr/>
          </p:nvGrpSpPr>
          <p:grpSpPr>
            <a:xfrm>
              <a:off x="4597844" y="6241585"/>
              <a:ext cx="1536094" cy="461665"/>
              <a:chOff x="3188043" y="6145605"/>
              <a:chExt cx="1536094" cy="461665"/>
            </a:xfrm>
          </p:grpSpPr>
          <p:sp>
            <p:nvSpPr>
              <p:cNvPr id="27" name="正方形/長方形 26"/>
              <p:cNvSpPr/>
              <p:nvPr/>
            </p:nvSpPr>
            <p:spPr>
              <a:xfrm>
                <a:off x="3188043" y="6145605"/>
                <a:ext cx="1415772" cy="461665"/>
              </a:xfrm>
              <a:prstGeom prst="rect">
                <a:avLst/>
              </a:prstGeom>
            </p:spPr>
            <p:txBody>
              <a:bodyPr wrap="none">
                <a:spAutoFit/>
              </a:bodyPr>
              <a:lstStyle/>
              <a:p>
                <a:pPr algn="ctr"/>
                <a:r>
                  <a:rPr lang="ja-JP" altLang="en-US" sz="2400" dirty="0"/>
                  <a:t>対数露光</a:t>
                </a:r>
                <a:endParaRPr lang="en-US" altLang="ja-JP" sz="2400" dirty="0"/>
              </a:p>
            </p:txBody>
          </p:sp>
          <mc:AlternateContent xmlns:mc="http://schemas.openxmlformats.org/markup-compatibility/2006" xmlns:a14="http://schemas.microsoft.com/office/drawing/2010/main">
            <mc:Choice Requires="a14">
              <p:sp>
                <p:nvSpPr>
                  <p:cNvPr id="28" name="正方形/長方形 27"/>
                  <p:cNvSpPr/>
                  <p:nvPr/>
                </p:nvSpPr>
                <p:spPr>
                  <a:xfrm>
                    <a:off x="4539406" y="6145605"/>
                    <a:ext cx="184731" cy="461665"/>
                  </a:xfrm>
                  <a:prstGeom prst="rect">
                    <a:avLst/>
                  </a:prstGeom>
                </p:spPr>
                <p:txBody>
                  <a:bodyPr wrap="none">
                    <a:spAutoFit/>
                  </a:bodyPr>
                  <a:lstStyle/>
                  <a:p>
                    <a:endParaRPr lang="ja-JP" altLang="en-US" sz="24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4539406" y="6145605"/>
                    <a:ext cx="2037031" cy="461665"/>
                  </a:xfrm>
                  <a:prstGeom prst="rect">
                    <a:avLst/>
                  </a:prstGeom>
                  <a:blipFill rotWithShape="1">
                    <a:blip r:embed="rId8"/>
                    <a:stretch>
                      <a:fillRect l="-599" b="-17105"/>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6" name="正方形/長方形 25"/>
                <p:cNvSpPr/>
                <p:nvPr/>
              </p:nvSpPr>
              <p:spPr>
                <a:xfrm>
                  <a:off x="4712661" y="4357625"/>
                  <a:ext cx="2137829" cy="707886"/>
                </a:xfrm>
                <a:prstGeom prst="rect">
                  <a:avLst/>
                </a:prstGeom>
              </p:spPr>
              <p:txBody>
                <a:bodyPr wrap="none">
                  <a:spAutoFit/>
                </a:bodyPr>
                <a:lstStyle/>
                <a:p>
                  <a14:m>
                    <m:oMath xmlns:m="http://schemas.openxmlformats.org/officeDocument/2006/math">
                      <m:r>
                        <a:rPr lang="ja-JP" altLang="en-US" sz="2000" i="1">
                          <a:latin typeface="Cambria Math"/>
                        </a:rPr>
                        <m:t>画素値</m:t>
                      </m:r>
                      <m:r>
                        <a:rPr lang="en-US" altLang="ja-JP" sz="2000" i="1">
                          <a:latin typeface="Cambria Math"/>
                        </a:rPr>
                        <m:t>=  </m:t>
                      </m:r>
                    </m:oMath>
                  </a14:m>
                  <a:r>
                    <a:rPr lang="en-US" altLang="ja-JP" sz="2000" i="1" dirty="0">
                      <a:latin typeface="Cambria Math"/>
                    </a:rPr>
                    <a:t> </a:t>
                  </a:r>
                </a:p>
                <a:p>
                  <a:r>
                    <a:rPr lang="en-US" altLang="ja-JP" sz="2000" dirty="0"/>
                    <a:t> </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a:rPr>
                            <m:t>𝑔</m:t>
                          </m:r>
                        </m:e>
                        <m:sup>
                          <m:r>
                            <a:rPr lang="en-US" altLang="ja-JP" sz="2000" i="1">
                              <a:latin typeface="Cambria Math"/>
                            </a:rPr>
                            <m:t>−1</m:t>
                          </m:r>
                        </m:sup>
                      </m:sSup>
                      <m:d>
                        <m:dPr>
                          <m:ctrlPr>
                            <a:rPr lang="en-US" altLang="ja-JP" sz="2000" i="1">
                              <a:latin typeface="Cambria Math" panose="02040503050406030204" pitchFamily="18" charset="0"/>
                            </a:rPr>
                          </m:ctrlPr>
                        </m:dPr>
                        <m:e>
                          <m:r>
                            <m:rPr>
                              <m:sty m:val="p"/>
                            </m:rPr>
                            <a:rPr lang="en-US" altLang="ja-JP" sz="2000" dirty="0">
                              <a:latin typeface="Cambria Math"/>
                              <a:ea typeface="Cambria Math"/>
                            </a:rPr>
                            <m:t>log</m:t>
                          </m:r>
                          <m:r>
                            <a:rPr lang="en-US" altLang="ja-JP" sz="2000" dirty="0">
                              <a:latin typeface="Cambria Math"/>
                              <a:ea typeface="Cambria Math"/>
                            </a:rPr>
                            <m:t>(</m:t>
                          </m:r>
                          <m:r>
                            <a:rPr lang="en-US" altLang="ja-JP" sz="2000" i="1" dirty="0">
                              <a:latin typeface="Cambria Math"/>
                              <a:ea typeface="Cambria Math"/>
                            </a:rPr>
                            <m:t>𝐸</m:t>
                          </m:r>
                          <m:r>
                            <a:rPr lang="en-US" altLang="ja-JP" sz="2000" i="1" dirty="0">
                              <a:latin typeface="Cambria Math"/>
                              <a:ea typeface="Cambria Math"/>
                            </a:rPr>
                            <m:t>∙∆</m:t>
                          </m:r>
                          <m:r>
                            <a:rPr lang="en-US" altLang="ja-JP" sz="2000" i="1" dirty="0">
                              <a:latin typeface="Cambria Math"/>
                              <a:ea typeface="Cambria Math"/>
                            </a:rPr>
                            <m:t>𝑡</m:t>
                          </m:r>
                          <m:r>
                            <a:rPr lang="en-US" altLang="ja-JP" sz="2000" i="1" dirty="0">
                              <a:latin typeface="Cambria Math"/>
                              <a:ea typeface="Cambria Math"/>
                            </a:rPr>
                            <m:t>) </m:t>
                          </m:r>
                        </m:e>
                      </m:d>
                    </m:oMath>
                  </a14:m>
                  <a:r>
                    <a:rPr lang="ja-JP" altLang="en-US" sz="2000" dirty="0"/>
                    <a:t> </a:t>
                  </a:r>
                </a:p>
              </p:txBody>
            </p:sp>
          </mc:Choice>
          <mc:Fallback xmlns="">
            <p:sp>
              <p:nvSpPr>
                <p:cNvPr id="44" name="正方形/長方形 43"/>
                <p:cNvSpPr>
                  <a:spLocks noRot="1" noChangeAspect="1" noMove="1" noResize="1" noEditPoints="1" noAdjustHandles="1" noChangeArrowheads="1" noChangeShapeType="1" noTextEdit="1"/>
                </p:cNvSpPr>
                <p:nvPr/>
              </p:nvSpPr>
              <p:spPr>
                <a:xfrm>
                  <a:off x="4712661" y="4357625"/>
                  <a:ext cx="2137829" cy="707886"/>
                </a:xfrm>
                <a:prstGeom prst="rect">
                  <a:avLst/>
                </a:prstGeom>
                <a:blipFill rotWithShape="1">
                  <a:blip r:embed="rId9"/>
                  <a:stretch>
                    <a:fillRect l="-1140" b="-7759"/>
                  </a:stretch>
                </a:blipFill>
              </p:spPr>
              <p:txBody>
                <a:bodyPr/>
                <a:lstStyle/>
                <a:p>
                  <a:r>
                    <a:rPr lang="ja-JP" altLang="en-US">
                      <a:noFill/>
                    </a:rPr>
                    <a:t> </a:t>
                  </a:r>
                </a:p>
              </p:txBody>
            </p:sp>
          </mc:Fallback>
        </mc:AlternateContent>
      </p:grpSp>
      <p:sp>
        <p:nvSpPr>
          <p:cNvPr id="2" name="正方形/長方形 1"/>
          <p:cNvSpPr/>
          <p:nvPr/>
        </p:nvSpPr>
        <p:spPr>
          <a:xfrm>
            <a:off x="8793777" y="6231374"/>
            <a:ext cx="2952475" cy="461665"/>
          </a:xfrm>
          <a:prstGeom prst="rect">
            <a:avLst/>
          </a:prstGeom>
        </p:spPr>
        <p:txBody>
          <a:bodyPr wrap="none">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図の出典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[Durand &amp; Dorsey SIGGRAPH 2002]</a:t>
            </a:r>
          </a:p>
        </p:txBody>
      </p:sp>
    </p:spTree>
    <p:extLst>
      <p:ext uri="{BB962C8B-B14F-4D97-AF65-F5344CB8AC3E}">
        <p14:creationId xmlns:p14="http://schemas.microsoft.com/office/powerpoint/2010/main" val="320192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rPr>
              <a:t>(3/4</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3518690" y="970427"/>
                <a:ext cx="4637385" cy="451406"/>
              </a:xfrm>
              <a:prstGeom prst="rect">
                <a:avLst/>
              </a:prstGeom>
            </p:spPr>
            <p:txBody>
              <a:bodyPr wrap="square" lIns="0" rIns="0">
                <a:spAutoFit/>
              </a:bodyPr>
              <a:lstStyle/>
              <a:p>
                <a:pPr>
                  <a:lnSpc>
                    <a:spcPts val="2800"/>
                  </a:lnSpc>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 </a:t>
                </a:r>
                <a14:m>
                  <m:oMath xmlns:m="http://schemas.openxmlformats.org/officeDocument/2006/math">
                    <m:r>
                      <m:rPr>
                        <m:sty m:val="p"/>
                      </m:rPr>
                      <a:rPr lang="en-US" altLang="ja-JP" sz="2400" dirty="0">
                        <a:latin typeface="Cambria Math"/>
                        <a:ea typeface="Cambria Math"/>
                      </a:rPr>
                      <m:t>Δ</m:t>
                    </m:r>
                    <m:r>
                      <a:rPr lang="en-US" altLang="ja-JP" sz="2400" i="1" dirty="0">
                        <a:latin typeface="Cambria Math"/>
                        <a:ea typeface="Cambria Math"/>
                      </a:rPr>
                      <m:t>𝑡</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の異なる写真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3518690" y="970427"/>
                <a:ext cx="4637385" cy="451406"/>
              </a:xfrm>
              <a:prstGeom prst="rect">
                <a:avLst/>
              </a:prstGeom>
              <a:blipFill rotWithShape="0">
                <a:blip r:embed="rId3"/>
                <a:stretch>
                  <a:fillRect l="-3942" t="-9459" b="-33784"/>
                </a:stretch>
              </a:blipFill>
            </p:spPr>
            <p:txBody>
              <a:bodyPr/>
              <a:lstStyle/>
              <a:p>
                <a:r>
                  <a:rPr lang="ja-JP" altLang="en-US">
                    <a:noFill/>
                  </a:rPr>
                  <a:t> </a:t>
                </a:r>
              </a:p>
            </p:txBody>
          </p:sp>
        </mc:Fallback>
      </mc:AlternateContent>
      <p:grpSp>
        <p:nvGrpSpPr>
          <p:cNvPr id="4" name="グループ化 3"/>
          <p:cNvGrpSpPr/>
          <p:nvPr/>
        </p:nvGrpSpPr>
        <p:grpSpPr>
          <a:xfrm>
            <a:off x="957998" y="1050459"/>
            <a:ext cx="1717560" cy="1975858"/>
            <a:chOff x="183838" y="946970"/>
            <a:chExt cx="1806644" cy="2078338"/>
          </a:xfrm>
        </p:grpSpPr>
        <p:pic>
          <p:nvPicPr>
            <p:cNvPr id="5" name="Picture 9"/>
            <p:cNvPicPr>
              <a:picLocks noChangeAspect="1" noChangeArrowheads="1"/>
            </p:cNvPicPr>
            <p:nvPr/>
          </p:nvPicPr>
          <p:blipFill rotWithShape="1">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1001" b="12090"/>
            <a:stretch/>
          </p:blipFill>
          <p:spPr bwMode="auto">
            <a:xfrm>
              <a:off x="207172" y="1337606"/>
              <a:ext cx="1745745" cy="129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正方形/長方形 5"/>
                <p:cNvSpPr/>
                <p:nvPr/>
              </p:nvSpPr>
              <p:spPr>
                <a:xfrm>
                  <a:off x="449581" y="946970"/>
                  <a:ext cx="1300698" cy="434351"/>
                </a:xfrm>
                <a:prstGeom prst="rect">
                  <a:avLst/>
                </a:prstGeom>
              </p:spPr>
              <p:txBody>
                <a:bodyPr wrap="square" lIns="0" rIns="0">
                  <a:spAutoFit/>
                </a:bodyPr>
                <a:lstStyle/>
                <a:p>
                  <a:pPr algn="ctr">
                    <a:lnSpc>
                      <a:spcPts val="2500"/>
                    </a:lnSpc>
                  </a:pPr>
                  <a:r>
                    <a:rPr lang="ja-JP" altLang="en-US" sz="2400" spc="-150" dirty="0">
                      <a:latin typeface="メイリオ" panose="020B0604030504040204" pitchFamily="50" charset="-128"/>
                      <a:ea typeface="メイリオ" panose="020B0604030504040204" pitchFamily="50" charset="-128"/>
                      <a:cs typeface="メイリオ" panose="020B0604030504040204" pitchFamily="50" charset="-128"/>
                    </a:rPr>
                    <a:t>輝度値 </a:t>
                  </a:r>
                  <a14:m>
                    <m:oMath xmlns:m="http://schemas.openxmlformats.org/officeDocument/2006/math">
                      <m:r>
                        <a:rPr lang="en-US" altLang="ja-JP" sz="2400" i="1" dirty="0">
                          <a:latin typeface="Cambria Math"/>
                          <a:ea typeface="Cambria Math"/>
                        </a:rPr>
                        <m:t>𝐸</m:t>
                      </m:r>
                    </m:oMath>
                  </a14:m>
                  <a:endParaRPr lang="en-US" altLang="ja-JP" sz="2400" spc="-15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449581" y="946970"/>
                  <a:ext cx="1300698" cy="434351"/>
                </a:xfrm>
                <a:prstGeom prst="rect">
                  <a:avLst/>
                </a:prstGeom>
                <a:blipFill rotWithShape="1">
                  <a:blip r:embed="rId6"/>
                  <a:stretch>
                    <a:fillRect l="-10345" t="-29412" r="-1970" b="-26471"/>
                  </a:stretch>
                </a:blipFill>
              </p:spPr>
              <p:txBody>
                <a:bodyPr/>
                <a:lstStyle/>
                <a:p>
                  <a:r>
                    <a:rPr lang="ja-JP" altLang="en-US">
                      <a:noFill/>
                    </a:rPr>
                    <a:t> </a:t>
                  </a:r>
                </a:p>
              </p:txBody>
            </p:sp>
          </mc:Fallback>
        </mc:AlternateContent>
        <p:sp>
          <p:nvSpPr>
            <p:cNvPr id="7" name="正方形/長方形 6"/>
            <p:cNvSpPr/>
            <p:nvPr/>
          </p:nvSpPr>
          <p:spPr>
            <a:xfrm>
              <a:off x="183838" y="2590957"/>
              <a:ext cx="1806644" cy="434351"/>
            </a:xfrm>
            <a:prstGeom prst="rect">
              <a:avLst/>
            </a:prstGeom>
          </p:spPr>
          <p:txBody>
            <a:bodyPr wrap="square" lIns="0" rIns="0">
              <a:spAutoFit/>
            </a:bodyPr>
            <a:lstStyle/>
            <a:p>
              <a:pPr algn="ctr">
                <a:lnSpc>
                  <a:spcPts val="2500"/>
                </a:lnSpc>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unknown</a:t>
              </a:r>
            </a:p>
          </p:txBody>
        </p:sp>
      </p:grpSp>
      <mc:AlternateContent xmlns:mc="http://schemas.openxmlformats.org/markup-compatibility/2006" xmlns:a14="http://schemas.microsoft.com/office/drawing/2010/main">
        <mc:Choice Requires="a14">
          <p:sp>
            <p:nvSpPr>
              <p:cNvPr id="8" name="正方形/長方形 7"/>
              <p:cNvSpPr/>
              <p:nvPr/>
            </p:nvSpPr>
            <p:spPr>
              <a:xfrm>
                <a:off x="3481108" y="263780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481108" y="2637808"/>
                <a:ext cx="449739" cy="307777"/>
              </a:xfrm>
              <a:prstGeom prst="rect">
                <a:avLst/>
              </a:prstGeom>
              <a:blipFill rotWithShape="0">
                <a:blip r:embed="rId7"/>
                <a:stretch>
                  <a:fillRect l="-9459" r="-1351"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131117"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131117" y="2637808"/>
                <a:ext cx="455701" cy="307777"/>
              </a:xfrm>
              <a:prstGeom prst="rect">
                <a:avLst/>
              </a:prstGeom>
              <a:blipFill rotWithShape="0">
                <a:blip r:embed="rId8"/>
                <a:stretch>
                  <a:fillRect l="-10811" r="-270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370951"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370951" y="2637808"/>
                <a:ext cx="455701" cy="307777"/>
              </a:xfrm>
              <a:prstGeom prst="rect">
                <a:avLst/>
              </a:prstGeom>
              <a:blipFill rotWithShape="0">
                <a:blip r:embed="rId9"/>
                <a:stretch>
                  <a:fillRect l="-9333" r="-133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6746686"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746686" y="2637808"/>
                <a:ext cx="455701" cy="307777"/>
              </a:xfrm>
              <a:prstGeom prst="rect">
                <a:avLst/>
              </a:prstGeom>
              <a:blipFill rotWithShape="0">
                <a:blip r:embed="rId10"/>
                <a:stretch>
                  <a:fillRect l="-10811" r="-2703" b="-10000"/>
                </a:stretch>
              </a:blipFill>
            </p:spPr>
            <p:txBody>
              <a:bodyPr/>
              <a:lstStyle/>
              <a:p>
                <a:r>
                  <a:rPr lang="ja-JP" altLang="en-US">
                    <a:noFill/>
                  </a:rPr>
                  <a:t> </a:t>
                </a:r>
              </a:p>
            </p:txBody>
          </p:sp>
        </mc:Fallback>
      </mc:AlternateContent>
      <p:pic>
        <p:nvPicPr>
          <p:cNvPr id="12" name="Picture 4" descr="C:\shared\publication\Classes\2014北大前期\SoftAndImg\hdrTest\DSC_0652.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8764" b="13024"/>
          <a:stretch/>
        </p:blipFill>
        <p:spPr bwMode="auto">
          <a:xfrm>
            <a:off x="3522960" y="1421835"/>
            <a:ext cx="1536164"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3" name="Picture 5" descr="C:\shared\publication\Classes\2014北大前期\SoftAndImg\hdrTest\DSC_0655.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1877" b="13024"/>
          <a:stretch/>
        </p:blipFill>
        <p:spPr bwMode="auto">
          <a:xfrm>
            <a:off x="5168653" y="1421836"/>
            <a:ext cx="1477297"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4" name="Picture 6" descr="C:\shared\publication\Classes\2014北大前期\SoftAndImg\hdrTest\DSC_065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0795" b="13024"/>
          <a:stretch/>
        </p:blipFill>
        <p:spPr bwMode="auto">
          <a:xfrm>
            <a:off x="6765484" y="1421836"/>
            <a:ext cx="1497770"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5" name="Picture 7" descr="C:\shared\publication\Classes\2014北大前期\SoftAndImg\hdrTest\DSC_0659.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1460" b="13024"/>
          <a:stretch/>
        </p:blipFill>
        <p:spPr bwMode="auto">
          <a:xfrm>
            <a:off x="8364895" y="1421836"/>
            <a:ext cx="1485185"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p:nvGrpSpPr>
          <p:cNvPr id="16" name="グループ化 15"/>
          <p:cNvGrpSpPr/>
          <p:nvPr/>
        </p:nvGrpSpPr>
        <p:grpSpPr>
          <a:xfrm>
            <a:off x="1760550" y="1549982"/>
            <a:ext cx="9671569" cy="980147"/>
            <a:chOff x="884250" y="1549982"/>
            <a:chExt cx="9671569" cy="980147"/>
          </a:xfrm>
        </p:grpSpPr>
        <p:sp>
          <p:nvSpPr>
            <p:cNvPr id="17" name="正方形/長方形 16"/>
            <p:cNvSpPr/>
            <p:nvPr/>
          </p:nvSpPr>
          <p:spPr>
            <a:xfrm>
              <a:off x="884250" y="1882539"/>
              <a:ext cx="86780" cy="867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400299" y="1835129"/>
              <a:ext cx="86780" cy="867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910670" y="2324775"/>
              <a:ext cx="86780" cy="86780"/>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3349077" y="1549982"/>
              <a:ext cx="7206742" cy="980147"/>
              <a:chOff x="3349077" y="1549982"/>
              <a:chExt cx="7206742" cy="980147"/>
            </a:xfrm>
          </p:grpSpPr>
          <p:sp>
            <p:nvSpPr>
              <p:cNvPr id="21" name="正方形/長方形 20"/>
              <p:cNvSpPr/>
              <p:nvPr/>
            </p:nvSpPr>
            <p:spPr>
              <a:xfrm>
                <a:off x="3349077"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382133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383647"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4951913"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5424166"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4986482"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6576536"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04879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6611106"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191540"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663794"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226110"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722140" y="1664497"/>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9722140" y="1988934"/>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9722140" y="2286279"/>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9768424" y="1549982"/>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768424" y="1864699"/>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768424" y="2160797"/>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mc:AlternateContent xmlns:mc="http://schemas.openxmlformats.org/markup-compatibility/2006" xmlns:a14="http://schemas.microsoft.com/office/drawing/2010/main">
        <mc:Choice Requires="a14">
          <p:sp>
            <p:nvSpPr>
              <p:cNvPr id="39" name="正方形/長方形 38"/>
              <p:cNvSpPr/>
              <p:nvPr/>
            </p:nvSpPr>
            <p:spPr>
              <a:xfrm>
                <a:off x="824229" y="3241543"/>
                <a:ext cx="5719446" cy="3647665"/>
              </a:xfrm>
              <a:prstGeom prst="rect">
                <a:avLst/>
              </a:prstGeom>
            </p:spPr>
            <p:txBody>
              <a:bodyPr wrap="square">
                <a:spAutoFit/>
              </a:bodyPr>
              <a:lstStyle/>
              <a:p>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画素 </a:t>
                </a:r>
                <a14:m>
                  <m:oMath xmlns:m="http://schemas.openxmlformats.org/officeDocument/2006/math">
                    <m:r>
                      <a:rPr lang="en-US" altLang="ja-JP" sz="2000" b="1" i="1">
                        <a:latin typeface="Cambria Math"/>
                      </a:rPr>
                      <m:t>𝒊</m:t>
                    </m:r>
                  </m:oMath>
                </a14:m>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について</a:t>
                </a:r>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輝度値</a:t>
                </a:r>
                <a14:m>
                  <m:oMath xmlns:m="http://schemas.openxmlformats.org/officeDocument/2006/math">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r>
                      <m:rPr>
                        <m:nor/>
                      </m:rP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m:t>は</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未知</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画素値</a:t>
                </a:r>
                <a14:m>
                  <m:oMath xmlns:m="http://schemas.openxmlformats.org/officeDocument/2006/math">
                    <m:sSub>
                      <m:sSubPr>
                        <m:ctrlPr>
                          <a:rPr lang="en-US" altLang="ja-JP" sz="2000" b="0" i="1" smtClean="0">
                            <a:latin typeface="Cambria Math" panose="02040503050406030204" pitchFamily="18" charset="0"/>
                          </a:rPr>
                        </m:ctrlPr>
                      </m:sSubPr>
                      <m:e>
                        <m:r>
                          <m:rPr>
                            <m:sty m:val="p"/>
                          </m:rPr>
                          <a:rPr lang="en-US" altLang="ja-JP" sz="2000" i="1">
                            <a:latin typeface="Cambria Math" panose="02040503050406030204" pitchFamily="18" charset="0"/>
                          </a:rPr>
                          <m:t>Z</m:t>
                        </m:r>
                      </m:e>
                      <m:sub>
                        <m:r>
                          <a:rPr lang="en-US" altLang="ja-JP" sz="2000" b="0" i="1" smtClean="0">
                            <a:latin typeface="Cambria Math" panose="02040503050406030204" pitchFamily="18" charset="0"/>
                          </a:rPr>
                          <m:t>𝑖𝑗</m:t>
                        </m:r>
                      </m:sub>
                    </m:sSub>
                    <m:r>
                      <a:rPr lang="en-US" altLang="ja-JP" sz="2000" b="0" i="1"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a:rPr>
                          <m:t>𝑔</m:t>
                        </m:r>
                      </m:e>
                      <m:sup>
                        <m:r>
                          <a:rPr lang="en-US" altLang="ja-JP" i="1">
                            <a:latin typeface="Cambria Math"/>
                          </a:rPr>
                          <m:t>−1</m:t>
                        </m:r>
                      </m:sup>
                    </m:sSup>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d>
                              <m:dPr>
                                <m:ctrlPr>
                                  <a:rPr lang="en-US" altLang="ja-JP" i="1">
                                    <a:latin typeface="Cambria Math" panose="02040503050406030204" pitchFamily="18" charset="0"/>
                                  </a:rPr>
                                </m:ctrlPr>
                              </m:dPr>
                              <m:e>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𝐸</m:t>
                                    </m:r>
                                  </m:e>
                                  <m:sub>
                                    <m:r>
                                      <a:rPr lang="en-US" altLang="ja-JP" i="1" dirty="0">
                                        <a:latin typeface="Cambria Math"/>
                                        <a:ea typeface="Cambria Math"/>
                                      </a:rPr>
                                      <m:t>𝑖</m:t>
                                    </m:r>
                                  </m:sub>
                                </m:sSub>
                                <m:r>
                                  <m:rPr>
                                    <m:sty m:val="p"/>
                                  </m:rPr>
                                  <a:rPr lang="en-US" altLang="ja-JP" dirty="0">
                                    <a:latin typeface="Cambria Math"/>
                                    <a:ea typeface="Cambria Math"/>
                                  </a:rPr>
                                  <m:t>Δ</m:t>
                                </m:r>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𝑡</m:t>
                                    </m:r>
                                  </m:e>
                                  <m:sub>
                                    <m:r>
                                      <a:rPr lang="en-US" altLang="ja-JP" i="1" dirty="0">
                                        <a:latin typeface="Cambria Math" panose="02040503050406030204" pitchFamily="18" charset="0"/>
                                        <a:ea typeface="Cambria Math"/>
                                      </a:rPr>
                                      <m:t>𝑗</m:t>
                                    </m:r>
                                  </m:sub>
                                </m:sSub>
                              </m:e>
                            </m:d>
                          </m:e>
                        </m:func>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は既知</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関数</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a:rPr>
                          <m:t>𝑔</m:t>
                        </m:r>
                      </m:e>
                      <m:sup>
                        <m:r>
                          <a:rPr lang="en-US" altLang="ja-JP" sz="2000" i="1">
                            <a:latin typeface="Cambria Math"/>
                          </a:rPr>
                          <m:t>−1</m:t>
                        </m:r>
                      </m:sup>
                    </m:sSup>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も</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未知</a:t>
                </a:r>
                <a:endParaRPr lang="en-US" altLang="ja-JP" sz="9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spcBef>
                    <a:spcPts val="600"/>
                  </a:spcBef>
                  <a:buFont typeface="Arial" panose="020B0604020202020204" pitchFamily="34" charset="0"/>
                  <a:buChar char="•"/>
                </a:pPr>
                <a14:m>
                  <m:oMath xmlns:m="http://schemas.openxmlformats.org/officeDocument/2006/math">
                    <m:r>
                      <m:rPr>
                        <m:sty m:val="p"/>
                      </m:rPr>
                      <a:rPr lang="en-US" altLang="ja-JP" sz="2000" dirty="0">
                        <a:latin typeface="Cambria Math"/>
                        <a:ea typeface="Cambria Math"/>
                      </a:rPr>
                      <m:t>log</m:t>
                    </m:r>
                    <m:d>
                      <m:dPr>
                        <m:ctrlPr>
                          <a:rPr lang="en-US" altLang="ja-JP" sz="2000" i="1" dirty="0">
                            <a:latin typeface="Cambria Math" panose="02040503050406030204" pitchFamily="18" charset="0"/>
                            <a:ea typeface="Cambria Math"/>
                          </a:rPr>
                        </m:ctrlPr>
                      </m:dPr>
                      <m:e>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e>
                    </m:d>
                    <m:r>
                      <a:rPr lang="en-US" altLang="ja-JP" sz="2000" i="1" dirty="0">
                        <a:latin typeface="Cambria Math"/>
                        <a:ea typeface="Cambria Math"/>
                      </a:rPr>
                      <m:t>=</m:t>
                    </m:r>
                    <m:r>
                      <a:rPr lang="en-US" altLang="ja-JP" sz="2000" b="0" i="1" dirty="0" smtClean="0">
                        <a:latin typeface="Cambria Math" panose="02040503050406030204" pitchFamily="18" charset="0"/>
                        <a:ea typeface="Cambria Math"/>
                      </a:rPr>
                      <m:t>𝑐</m:t>
                    </m:r>
                    <m:r>
                      <a:rPr lang="en-US" altLang="ja-JP" sz="2000" b="0" i="1" dirty="0" smtClean="0">
                        <a:latin typeface="Cambria Math" panose="02040503050406030204" pitchFamily="18" charset="0"/>
                        <a:ea typeface="Cambria Math"/>
                      </a:rPr>
                      <m:t>(定数)</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として各画素のプロットをしたものが右図</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spcBef>
                    <a:spcPts val="600"/>
                  </a:spcBef>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実際は各画素は異なる輝度値</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𝐸</m:t>
                        </m:r>
                      </m:e>
                      <m:sub>
                        <m:r>
                          <a:rPr lang="en-US" altLang="ja-JP" sz="2000" i="1" dirty="0">
                            <a:latin typeface="Cambria Math"/>
                            <a:ea typeface="Cambria Math"/>
                          </a:rPr>
                          <m:t>𝑖</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を持つ </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742950" lvl="1" indent="-285750">
                  <a:spcBef>
                    <a:spcPts val="600"/>
                  </a:spcBef>
                  <a:buFont typeface="Arial" panose="020B0604020202020204" pitchFamily="34" charset="0"/>
                  <a:buChar char="•"/>
                </a:pP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右図の各曲線は横方向に移動したのが本来の位置</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742950" lvl="1" indent="-285750">
                  <a:spcBef>
                    <a:spcPts val="600"/>
                  </a:spcBef>
                  <a:buFont typeface="Arial" panose="020B0604020202020204" pitchFamily="34" charset="0"/>
                  <a:buChar cha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関数</a:t>
                </a:r>
                <a14:m>
                  <m:oMath xmlns:m="http://schemas.openxmlformats.org/officeDocument/2006/math">
                    <m:sSup>
                      <m:sSupPr>
                        <m:ctrlPr>
                          <a:rPr lang="en-US" altLang="ja-JP" sz="1600" i="1">
                            <a:latin typeface="Cambria Math" panose="02040503050406030204" pitchFamily="18" charset="0"/>
                          </a:rPr>
                        </m:ctrlPr>
                      </m:sSupPr>
                      <m:e>
                        <m:r>
                          <a:rPr lang="en-US" altLang="ja-JP" sz="1600" i="1">
                            <a:latin typeface="Cambria Math"/>
                          </a:rPr>
                          <m:t>𝑔</m:t>
                        </m:r>
                      </m:e>
                      <m:sup>
                        <m:r>
                          <a:rPr lang="en-US" altLang="ja-JP" sz="1600" i="1">
                            <a:latin typeface="Cambria Math"/>
                          </a:rPr>
                          <m:t>−1</m:t>
                        </m:r>
                      </m:sup>
                    </m:sSup>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は一本の滑らかな曲線</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lvl="1">
                  <a:spcBef>
                    <a:spcPts val="600"/>
                  </a:spcBef>
                </a:pP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各画素に対する</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曲線</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を右</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方向</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に動かして（各画素に対する輝度値</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i="1" dirty="0">
                            <a:latin typeface="Cambria Math"/>
                            <a:ea typeface="Cambria Math"/>
                          </a:rPr>
                          <m:t>𝐸</m:t>
                        </m:r>
                      </m:e>
                      <m:sub>
                        <m:r>
                          <a:rPr lang="en-US" altLang="ja-JP" sz="1600" i="1" dirty="0">
                            <a:latin typeface="Cambria Math"/>
                            <a:ea typeface="Cambria Math"/>
                          </a:rPr>
                          <m:t>𝑖</m:t>
                        </m:r>
                      </m:sub>
                    </m:sSub>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を変化させ）一本の曲線に並べよう</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mc:Choice>
        <mc:Fallback xmlns="">
          <p:sp>
            <p:nvSpPr>
              <p:cNvPr id="39" name="正方形/長方形 38"/>
              <p:cNvSpPr>
                <a:spLocks noRot="1" noChangeAspect="1" noMove="1" noResize="1" noEditPoints="1" noAdjustHandles="1" noChangeArrowheads="1" noChangeShapeType="1" noTextEdit="1"/>
              </p:cNvSpPr>
              <p:nvPr/>
            </p:nvSpPr>
            <p:spPr>
              <a:xfrm>
                <a:off x="824229" y="3241543"/>
                <a:ext cx="5719446" cy="3647665"/>
              </a:xfrm>
              <a:prstGeom prst="rect">
                <a:avLst/>
              </a:prstGeom>
              <a:blipFill rotWithShape="0">
                <a:blip r:embed="rId15"/>
                <a:stretch>
                  <a:fillRect l="-1066" t="-1003" b="-1505"/>
                </a:stretch>
              </a:blipFill>
            </p:spPr>
            <p:txBody>
              <a:bodyPr/>
              <a:lstStyle/>
              <a:p>
                <a:r>
                  <a:rPr lang="ja-JP" altLang="en-US">
                    <a:noFill/>
                  </a:rPr>
                  <a:t> </a:t>
                </a:r>
              </a:p>
            </p:txBody>
          </p:sp>
        </mc:Fallback>
      </mc:AlternateContent>
      <p:cxnSp>
        <p:nvCxnSpPr>
          <p:cNvPr id="41" name="直線矢印コネクタ 40"/>
          <p:cNvCxnSpPr/>
          <p:nvPr/>
        </p:nvCxnSpPr>
        <p:spPr>
          <a:xfrm>
            <a:off x="7082759" y="6294120"/>
            <a:ext cx="39213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7100518" y="3680460"/>
            <a:ext cx="0" cy="261366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3" name="正方形/長方形 42"/>
          <p:cNvSpPr/>
          <p:nvPr/>
        </p:nvSpPr>
        <p:spPr>
          <a:xfrm>
            <a:off x="6608076" y="4436366"/>
            <a:ext cx="492443"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9834054" y="5461806"/>
            <a:ext cx="1415772" cy="461665"/>
          </a:xfrm>
          <a:prstGeom prst="rect">
            <a:avLst/>
          </a:prstGeom>
        </p:spPr>
        <p:txBody>
          <a:bodyPr wrap="non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対数露光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9267718" y="6597186"/>
            <a:ext cx="184731" cy="461665"/>
          </a:xfrm>
          <a:prstGeom prst="rect">
            <a:avLst/>
          </a:prstGeom>
        </p:spPr>
        <p:txBody>
          <a:bodyPr wrap="none">
            <a:spAutoFit/>
          </a:bodyPr>
          <a:lstStyle/>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6" name="グループ化 45"/>
          <p:cNvGrpSpPr/>
          <p:nvPr/>
        </p:nvGrpSpPr>
        <p:grpSpPr>
          <a:xfrm>
            <a:off x="7742934" y="3243654"/>
            <a:ext cx="1747335" cy="3050467"/>
            <a:chOff x="4932424" y="3152213"/>
            <a:chExt cx="1747335" cy="3050467"/>
          </a:xfrm>
        </p:grpSpPr>
        <p:cxnSp>
          <p:nvCxnSpPr>
            <p:cNvPr id="47" name="直線コネクタ 46"/>
            <p:cNvCxnSpPr/>
            <p:nvPr/>
          </p:nvCxnSpPr>
          <p:spPr>
            <a:xfrm flipV="1">
              <a:off x="5157301"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6496410"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6050041" y="3384550"/>
              <a:ext cx="0" cy="2818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V="1">
              <a:off x="5603671" y="3384550"/>
              <a:ext cx="0" cy="281813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正方形/長方形 50"/>
                <p:cNvSpPr/>
                <p:nvPr/>
              </p:nvSpPr>
              <p:spPr>
                <a:xfrm>
                  <a:off x="4932424" y="3152213"/>
                  <a:ext cx="449739"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6" name="正方形/長方形 135"/>
                <p:cNvSpPr>
                  <a:spLocks noRot="1" noChangeAspect="1" noMove="1" noResize="1" noEditPoints="1" noAdjustHandles="1" noChangeArrowheads="1" noChangeShapeType="1" noTextEdit="1"/>
                </p:cNvSpPr>
                <p:nvPr/>
              </p:nvSpPr>
              <p:spPr>
                <a:xfrm>
                  <a:off x="4932424" y="3152213"/>
                  <a:ext cx="420884" cy="307777"/>
                </a:xfrm>
                <a:prstGeom prst="rect">
                  <a:avLst/>
                </a:prstGeom>
                <a:blipFill rotWithShape="1">
                  <a:blip r:embed="rId16"/>
                  <a:stretch>
                    <a:fillRect l="-14493" r="-5797"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正方形/長方形 51"/>
                <p:cNvSpPr/>
                <p:nvPr/>
              </p:nvSpPr>
              <p:spPr>
                <a:xfrm>
                  <a:off x="5358993"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7" name="正方形/長方形 136"/>
                <p:cNvSpPr>
                  <a:spLocks noRot="1" noChangeAspect="1" noMove="1" noResize="1" noEditPoints="1" noAdjustHandles="1" noChangeArrowheads="1" noChangeShapeType="1" noTextEdit="1"/>
                </p:cNvSpPr>
                <p:nvPr/>
              </p:nvSpPr>
              <p:spPr>
                <a:xfrm>
                  <a:off x="5358993" y="3152213"/>
                  <a:ext cx="426848" cy="307777"/>
                </a:xfrm>
                <a:prstGeom prst="rect">
                  <a:avLst/>
                </a:prstGeom>
                <a:blipFill rotWithShape="1">
                  <a:blip r:embed="rId17"/>
                  <a:stretch>
                    <a:fillRect l="-14286" r="-5714" b="-156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5791526"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8" name="正方形/長方形 137"/>
                <p:cNvSpPr>
                  <a:spLocks noRot="1" noChangeAspect="1" noMove="1" noResize="1" noEditPoints="1" noAdjustHandles="1" noChangeArrowheads="1" noChangeShapeType="1" noTextEdit="1"/>
                </p:cNvSpPr>
                <p:nvPr/>
              </p:nvSpPr>
              <p:spPr>
                <a:xfrm>
                  <a:off x="5791526" y="3152213"/>
                  <a:ext cx="426848" cy="307777"/>
                </a:xfrm>
                <a:prstGeom prst="rect">
                  <a:avLst/>
                </a:prstGeom>
                <a:blipFill rotWithShape="1">
                  <a:blip r:embed="rId18"/>
                  <a:stretch>
                    <a:fillRect l="-14286" r="-5714" b="-156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6224058" y="3152213"/>
                  <a:ext cx="455701" cy="30777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9" name="正方形/長方形 138"/>
                <p:cNvSpPr>
                  <a:spLocks noRot="1" noChangeAspect="1" noMove="1" noResize="1" noEditPoints="1" noAdjustHandles="1" noChangeArrowheads="1" noChangeShapeType="1" noTextEdit="1"/>
                </p:cNvSpPr>
                <p:nvPr/>
              </p:nvSpPr>
              <p:spPr>
                <a:xfrm>
                  <a:off x="6224058" y="3152213"/>
                  <a:ext cx="426848" cy="307777"/>
                </a:xfrm>
                <a:prstGeom prst="rect">
                  <a:avLst/>
                </a:prstGeom>
                <a:blipFill rotWithShape="1">
                  <a:blip r:embed="rId19"/>
                  <a:stretch>
                    <a:fillRect l="-14286" r="-5714" b="-13725"/>
                  </a:stretch>
                </a:blipFill>
              </p:spPr>
              <p:txBody>
                <a:bodyPr/>
                <a:lstStyle/>
                <a:p>
                  <a:r>
                    <a:rPr lang="ja-JP" altLang="en-US">
                      <a:noFill/>
                    </a:rPr>
                    <a:t> </a:t>
                  </a:r>
                </a:p>
              </p:txBody>
            </p:sp>
          </mc:Fallback>
        </mc:AlternateContent>
      </p:grpSp>
      <p:grpSp>
        <p:nvGrpSpPr>
          <p:cNvPr id="55" name="グループ化 54"/>
          <p:cNvGrpSpPr/>
          <p:nvPr/>
        </p:nvGrpSpPr>
        <p:grpSpPr>
          <a:xfrm>
            <a:off x="7915175" y="3614381"/>
            <a:ext cx="2284753" cy="1161641"/>
            <a:chOff x="5504715" y="3522940"/>
            <a:chExt cx="2284753" cy="1161641"/>
          </a:xfrm>
        </p:grpSpPr>
        <p:grpSp>
          <p:nvGrpSpPr>
            <p:cNvPr id="56" name="グループ化 55"/>
            <p:cNvGrpSpPr/>
            <p:nvPr/>
          </p:nvGrpSpPr>
          <p:grpSpPr>
            <a:xfrm>
              <a:off x="5504715" y="3653035"/>
              <a:ext cx="1442941" cy="1031546"/>
              <a:chOff x="5104665" y="3653035"/>
              <a:chExt cx="1521571" cy="1031546"/>
            </a:xfrm>
          </p:grpSpPr>
          <p:grpSp>
            <p:nvGrpSpPr>
              <p:cNvPr id="58" name="グループ化 57"/>
              <p:cNvGrpSpPr/>
              <p:nvPr/>
            </p:nvGrpSpPr>
            <p:grpSpPr>
              <a:xfrm>
                <a:off x="5104665" y="3653035"/>
                <a:ext cx="1521571" cy="1031546"/>
                <a:chOff x="5104664" y="3653035"/>
                <a:chExt cx="1689085" cy="1031546"/>
              </a:xfrm>
            </p:grpSpPr>
            <p:sp>
              <p:nvSpPr>
                <p:cNvPr id="60" name="正方形/長方形 59"/>
                <p:cNvSpPr/>
                <p:nvPr/>
              </p:nvSpPr>
              <p:spPr>
                <a:xfrm>
                  <a:off x="6667300"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5104664" y="4580169"/>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6146421"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5625543" y="406278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9" name="フリーフォーム 58"/>
              <p:cNvSpPr/>
              <p:nvPr/>
            </p:nvSpPr>
            <p:spPr>
              <a:xfrm>
                <a:off x="5160169" y="3707606"/>
                <a:ext cx="1414462" cy="928688"/>
              </a:xfrm>
              <a:custGeom>
                <a:avLst/>
                <a:gdLst>
                  <a:gd name="connsiteX0" fmla="*/ 0 w 1414462"/>
                  <a:gd name="connsiteY0" fmla="*/ 928688 h 928688"/>
                  <a:gd name="connsiteX1" fmla="*/ 469106 w 1414462"/>
                  <a:gd name="connsiteY1" fmla="*/ 409575 h 928688"/>
                  <a:gd name="connsiteX2" fmla="*/ 933450 w 1414462"/>
                  <a:gd name="connsiteY2" fmla="*/ 0 h 928688"/>
                  <a:gd name="connsiteX3" fmla="*/ 1414462 w 1414462"/>
                  <a:gd name="connsiteY3" fmla="*/ 2382 h 928688"/>
                </a:gdLst>
                <a:ahLst/>
                <a:cxnLst>
                  <a:cxn ang="0">
                    <a:pos x="connsiteX0" y="connsiteY0"/>
                  </a:cxn>
                  <a:cxn ang="0">
                    <a:pos x="connsiteX1" y="connsiteY1"/>
                  </a:cxn>
                  <a:cxn ang="0">
                    <a:pos x="connsiteX2" y="connsiteY2"/>
                  </a:cxn>
                  <a:cxn ang="0">
                    <a:pos x="connsiteX3" y="connsiteY3"/>
                  </a:cxn>
                </a:cxnLst>
                <a:rect l="l" t="t" r="r" b="b"/>
                <a:pathLst>
                  <a:path w="1414462" h="928688">
                    <a:moveTo>
                      <a:pt x="0" y="928688"/>
                    </a:moveTo>
                    <a:cubicBezTo>
                      <a:pt x="156765" y="746522"/>
                      <a:pt x="313531" y="564356"/>
                      <a:pt x="469106" y="409575"/>
                    </a:cubicBezTo>
                    <a:lnTo>
                      <a:pt x="933450" y="0"/>
                    </a:lnTo>
                    <a:lnTo>
                      <a:pt x="1414462" y="238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7" name="正方形/長方形 56"/>
            <p:cNvSpPr/>
            <p:nvPr/>
          </p:nvSpPr>
          <p:spPr>
            <a:xfrm>
              <a:off x="7008485" y="3522940"/>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4" name="グループ化 63"/>
          <p:cNvGrpSpPr/>
          <p:nvPr/>
        </p:nvGrpSpPr>
        <p:grpSpPr>
          <a:xfrm>
            <a:off x="7915176" y="3954497"/>
            <a:ext cx="2291165" cy="1621582"/>
            <a:chOff x="5504715" y="3863057"/>
            <a:chExt cx="2291165" cy="1621582"/>
          </a:xfrm>
        </p:grpSpPr>
        <p:grpSp>
          <p:nvGrpSpPr>
            <p:cNvPr id="65" name="グループ化 64"/>
            <p:cNvGrpSpPr/>
            <p:nvPr/>
          </p:nvGrpSpPr>
          <p:grpSpPr>
            <a:xfrm>
              <a:off x="5504715" y="4023652"/>
              <a:ext cx="1442941" cy="1460987"/>
              <a:chOff x="5104665" y="4023652"/>
              <a:chExt cx="1521571" cy="1460987"/>
            </a:xfrm>
          </p:grpSpPr>
          <p:grpSp>
            <p:nvGrpSpPr>
              <p:cNvPr id="67" name="グループ化 66"/>
              <p:cNvGrpSpPr/>
              <p:nvPr/>
            </p:nvGrpSpPr>
            <p:grpSpPr>
              <a:xfrm>
                <a:off x="5104665" y="4023652"/>
                <a:ext cx="1521571" cy="1460987"/>
                <a:chOff x="5104664" y="4023652"/>
                <a:chExt cx="1689085" cy="1460987"/>
              </a:xfrm>
            </p:grpSpPr>
            <p:sp>
              <p:nvSpPr>
                <p:cNvPr id="69" name="正方形/長方形 68"/>
                <p:cNvSpPr/>
                <p:nvPr/>
              </p:nvSpPr>
              <p:spPr>
                <a:xfrm>
                  <a:off x="5104664" y="5380227"/>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25543" y="5024076"/>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6146421" y="4580169"/>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6667300" y="4023652"/>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8" name="フリーフォーム 67"/>
              <p:cNvSpPr/>
              <p:nvPr/>
            </p:nvSpPr>
            <p:spPr>
              <a:xfrm>
                <a:off x="5157788" y="4081463"/>
                <a:ext cx="1414462" cy="1352550"/>
              </a:xfrm>
              <a:custGeom>
                <a:avLst/>
                <a:gdLst>
                  <a:gd name="connsiteX0" fmla="*/ 0 w 1414462"/>
                  <a:gd name="connsiteY0" fmla="*/ 1352550 h 1352550"/>
                  <a:gd name="connsiteX1" fmla="*/ 476250 w 1414462"/>
                  <a:gd name="connsiteY1" fmla="*/ 997743 h 1352550"/>
                  <a:gd name="connsiteX2" fmla="*/ 947737 w 1414462"/>
                  <a:gd name="connsiteY2" fmla="*/ 554831 h 1352550"/>
                  <a:gd name="connsiteX3" fmla="*/ 1414462 w 1414462"/>
                  <a:gd name="connsiteY3" fmla="*/ 0 h 1352550"/>
                </a:gdLst>
                <a:ahLst/>
                <a:cxnLst>
                  <a:cxn ang="0">
                    <a:pos x="connsiteX0" y="connsiteY0"/>
                  </a:cxn>
                  <a:cxn ang="0">
                    <a:pos x="connsiteX1" y="connsiteY1"/>
                  </a:cxn>
                  <a:cxn ang="0">
                    <a:pos x="connsiteX2" y="connsiteY2"/>
                  </a:cxn>
                  <a:cxn ang="0">
                    <a:pos x="connsiteX3" y="connsiteY3"/>
                  </a:cxn>
                </a:cxnLst>
                <a:rect l="l" t="t" r="r" b="b"/>
                <a:pathLst>
                  <a:path w="1414462" h="1352550">
                    <a:moveTo>
                      <a:pt x="0" y="1352550"/>
                    </a:moveTo>
                    <a:cubicBezTo>
                      <a:pt x="159147" y="1241623"/>
                      <a:pt x="318294" y="1130696"/>
                      <a:pt x="476250" y="997743"/>
                    </a:cubicBezTo>
                    <a:cubicBezTo>
                      <a:pt x="634206" y="864790"/>
                      <a:pt x="791368" y="721122"/>
                      <a:pt x="947737" y="554831"/>
                    </a:cubicBezTo>
                    <a:cubicBezTo>
                      <a:pt x="1104106" y="388540"/>
                      <a:pt x="1259284" y="194270"/>
                      <a:pt x="1414462" y="0"/>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6" name="正方形/長方形 65"/>
            <p:cNvSpPr/>
            <p:nvPr/>
          </p:nvSpPr>
          <p:spPr>
            <a:xfrm>
              <a:off x="7008485" y="3863057"/>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3" name="グループ化 72"/>
          <p:cNvGrpSpPr/>
          <p:nvPr/>
        </p:nvGrpSpPr>
        <p:grpSpPr>
          <a:xfrm>
            <a:off x="7915176" y="4966940"/>
            <a:ext cx="2271929" cy="930053"/>
            <a:chOff x="5504715" y="4875499"/>
            <a:chExt cx="2271929" cy="930053"/>
          </a:xfrm>
        </p:grpSpPr>
        <p:grpSp>
          <p:nvGrpSpPr>
            <p:cNvPr id="74" name="グループ化 73"/>
            <p:cNvGrpSpPr/>
            <p:nvPr/>
          </p:nvGrpSpPr>
          <p:grpSpPr>
            <a:xfrm>
              <a:off x="5504715" y="5037115"/>
              <a:ext cx="1442941" cy="768437"/>
              <a:chOff x="5104665" y="5037115"/>
              <a:chExt cx="1521571" cy="768437"/>
            </a:xfrm>
          </p:grpSpPr>
          <p:grpSp>
            <p:nvGrpSpPr>
              <p:cNvPr id="76" name="グループ化 75"/>
              <p:cNvGrpSpPr/>
              <p:nvPr/>
            </p:nvGrpSpPr>
            <p:grpSpPr>
              <a:xfrm>
                <a:off x="5104665" y="5037115"/>
                <a:ext cx="1521571" cy="768437"/>
                <a:chOff x="5104664" y="5037115"/>
                <a:chExt cx="1689085" cy="768437"/>
              </a:xfrm>
            </p:grpSpPr>
            <p:sp>
              <p:nvSpPr>
                <p:cNvPr id="78" name="正方形/長方形 77"/>
                <p:cNvSpPr/>
                <p:nvPr/>
              </p:nvSpPr>
              <p:spPr>
                <a:xfrm>
                  <a:off x="5104664" y="570114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5625543" y="556833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6146421" y="53533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6667300" y="50371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7" name="フリーフォーム 76"/>
              <p:cNvSpPr/>
              <p:nvPr/>
            </p:nvSpPr>
            <p:spPr>
              <a:xfrm>
                <a:off x="5160169" y="5091113"/>
                <a:ext cx="1414462" cy="664368"/>
              </a:xfrm>
              <a:custGeom>
                <a:avLst/>
                <a:gdLst>
                  <a:gd name="connsiteX0" fmla="*/ 0 w 1414462"/>
                  <a:gd name="connsiteY0" fmla="*/ 664368 h 664368"/>
                  <a:gd name="connsiteX1" fmla="*/ 469106 w 1414462"/>
                  <a:gd name="connsiteY1" fmla="*/ 528637 h 664368"/>
                  <a:gd name="connsiteX2" fmla="*/ 945356 w 1414462"/>
                  <a:gd name="connsiteY2" fmla="*/ 314325 h 664368"/>
                  <a:gd name="connsiteX3" fmla="*/ 1414462 w 1414462"/>
                  <a:gd name="connsiteY3" fmla="*/ 0 h 664368"/>
                </a:gdLst>
                <a:ahLst/>
                <a:cxnLst>
                  <a:cxn ang="0">
                    <a:pos x="connsiteX0" y="connsiteY0"/>
                  </a:cxn>
                  <a:cxn ang="0">
                    <a:pos x="connsiteX1" y="connsiteY1"/>
                  </a:cxn>
                  <a:cxn ang="0">
                    <a:pos x="connsiteX2" y="connsiteY2"/>
                  </a:cxn>
                  <a:cxn ang="0">
                    <a:pos x="connsiteX3" y="connsiteY3"/>
                  </a:cxn>
                </a:cxnLst>
                <a:rect l="l" t="t" r="r" b="b"/>
                <a:pathLst>
                  <a:path w="1414462" h="664368">
                    <a:moveTo>
                      <a:pt x="0" y="664368"/>
                    </a:moveTo>
                    <a:cubicBezTo>
                      <a:pt x="155773" y="625672"/>
                      <a:pt x="311547" y="586977"/>
                      <a:pt x="469106" y="528637"/>
                    </a:cubicBezTo>
                    <a:cubicBezTo>
                      <a:pt x="626665" y="470296"/>
                      <a:pt x="787797" y="402431"/>
                      <a:pt x="945356" y="314325"/>
                    </a:cubicBezTo>
                    <a:cubicBezTo>
                      <a:pt x="1102915" y="226219"/>
                      <a:pt x="1258688" y="113109"/>
                      <a:pt x="1414462" y="0"/>
                    </a:cubicBezTo>
                  </a:path>
                </a:pathLst>
              </a:custGeom>
              <a:no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5" name="正方形/長方形 74"/>
            <p:cNvSpPr/>
            <p:nvPr/>
          </p:nvSpPr>
          <p:spPr>
            <a:xfrm>
              <a:off x="7008485" y="4875499"/>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 name="正方形/長方形 1"/>
              <p:cNvSpPr/>
              <p:nvPr/>
            </p:nvSpPr>
            <p:spPr>
              <a:xfrm>
                <a:off x="8190351" y="6432317"/>
                <a:ext cx="1236557"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r>
                            <a:rPr lang="en-US" altLang="ja-JP" b="0" i="1" smtClean="0">
                              <a:latin typeface="Cambria Math" panose="02040503050406030204" pitchFamily="18" charset="0"/>
                            </a:rPr>
                            <m:t>𝑐</m:t>
                          </m:r>
                        </m:fName>
                        <m:e>
                          <m:r>
                            <a:rPr lang="en-US" altLang="ja-JP" b="0" i="1" smtClean="0">
                              <a:latin typeface="Cambria Math" panose="02040503050406030204" pitchFamily="18" charset="0"/>
                            </a:rPr>
                            <m:t>+</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log</m:t>
                              </m:r>
                            </m:fName>
                            <m:e>
                              <m:r>
                                <m:rPr>
                                  <m:sty m:val="p"/>
                                </m:rPr>
                                <a:rPr lang="en-US" altLang="ja-JP" dirty="0">
                                  <a:latin typeface="Cambria Math"/>
                                  <a:ea typeface="Cambria Math"/>
                                </a:rPr>
                                <m:t>Δ</m:t>
                              </m:r>
                              <m:sSub>
                                <m:sSubPr>
                                  <m:ctrlPr>
                                    <a:rPr lang="en-US" altLang="ja-JP" i="1" dirty="0">
                                      <a:latin typeface="Cambria Math" panose="02040503050406030204" pitchFamily="18" charset="0"/>
                                      <a:ea typeface="Cambria Math"/>
                                    </a:rPr>
                                  </m:ctrlPr>
                                </m:sSubPr>
                                <m:e>
                                  <m:r>
                                    <a:rPr lang="en-US" altLang="ja-JP" i="1" dirty="0">
                                      <a:latin typeface="Cambria Math"/>
                                      <a:ea typeface="Cambria Math"/>
                                    </a:rPr>
                                    <m:t>𝑡</m:t>
                                  </m:r>
                                </m:e>
                                <m:sub>
                                  <m:r>
                                    <a:rPr lang="en-US" altLang="ja-JP" i="1" dirty="0">
                                      <a:latin typeface="Cambria Math" panose="02040503050406030204" pitchFamily="18" charset="0"/>
                                      <a:ea typeface="Cambria Math"/>
                                    </a:rPr>
                                    <m:t>𝑗</m:t>
                                  </m:r>
                                </m:sub>
                              </m:sSub>
                            </m:e>
                          </m:func>
                        </m:e>
                      </m:func>
                    </m:oMath>
                  </m:oMathPara>
                </a14:m>
                <a:endParaRPr lang="ja-JP" altLang="en-US" dirty="0"/>
              </a:p>
            </p:txBody>
          </p:sp>
        </mc:Choice>
        <mc:Fallback xmlns="">
          <p:sp>
            <p:nvSpPr>
              <p:cNvPr id="2" name="正方形/長方形 1"/>
              <p:cNvSpPr>
                <a:spLocks noRot="1" noChangeAspect="1" noMove="1" noResize="1" noEditPoints="1" noAdjustHandles="1" noChangeArrowheads="1" noChangeShapeType="1" noTextEdit="1"/>
              </p:cNvSpPr>
              <p:nvPr/>
            </p:nvSpPr>
            <p:spPr>
              <a:xfrm>
                <a:off x="8190351" y="6432317"/>
                <a:ext cx="1236557" cy="391646"/>
              </a:xfrm>
              <a:prstGeom prst="rect">
                <a:avLst/>
              </a:prstGeom>
              <a:blipFill rotWithShape="0">
                <a:blip r:embed="rId20"/>
                <a:stretch>
                  <a:fillRect b="-9375"/>
                </a:stretch>
              </a:blipFill>
            </p:spPr>
            <p:txBody>
              <a:bodyPr/>
              <a:lstStyle/>
              <a:p>
                <a:r>
                  <a:rPr lang="ja-JP" altLang="en-US">
                    <a:noFill/>
                  </a:rPr>
                  <a:t> </a:t>
                </a:r>
              </a:p>
            </p:txBody>
          </p:sp>
        </mc:Fallback>
      </mc:AlternateContent>
      <p:cxnSp>
        <p:nvCxnSpPr>
          <p:cNvPr id="82" name="直線コネクタ 81"/>
          <p:cNvCxnSpPr>
            <a:stCxn id="2" idx="1"/>
          </p:cNvCxnSpPr>
          <p:nvPr/>
        </p:nvCxnSpPr>
        <p:spPr>
          <a:xfrm flipH="1" flipV="1">
            <a:off x="7958139" y="6310314"/>
            <a:ext cx="232212" cy="31782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81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25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25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txBox="1">
            <a:spLocks/>
          </p:cNvSpPr>
          <p:nvPr/>
        </p:nvSpPr>
        <p:spPr>
          <a:xfrm>
            <a:off x="1756083" y="174945"/>
            <a:ext cx="8984489"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ハイダイナミックレンジ画像の構築</a:t>
            </a:r>
            <a:r>
              <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rPr>
              <a:t>(4/4</a:t>
            </a:r>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3518690" y="970427"/>
                <a:ext cx="4637385" cy="451406"/>
              </a:xfrm>
              <a:prstGeom prst="rect">
                <a:avLst/>
              </a:prstGeom>
            </p:spPr>
            <p:txBody>
              <a:bodyPr wrap="square" lIns="0" rIns="0">
                <a:spAutoFit/>
              </a:bodyPr>
              <a:lstStyle/>
              <a:p>
                <a:pPr>
                  <a:lnSpc>
                    <a:spcPts val="2800"/>
                  </a:lnSpc>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露光時間 </a:t>
                </a:r>
                <a14:m>
                  <m:oMath xmlns:m="http://schemas.openxmlformats.org/officeDocument/2006/math">
                    <m:r>
                      <m:rPr>
                        <m:sty m:val="p"/>
                      </m:rPr>
                      <a:rPr lang="en-US" altLang="ja-JP" sz="2400" dirty="0">
                        <a:latin typeface="Cambria Math"/>
                        <a:ea typeface="Cambria Math"/>
                      </a:rPr>
                      <m:t>Δ</m:t>
                    </m:r>
                    <m:r>
                      <a:rPr lang="en-US" altLang="ja-JP" sz="2400" i="1" dirty="0">
                        <a:latin typeface="Cambria Math"/>
                        <a:ea typeface="Cambria Math"/>
                      </a:rPr>
                      <m:t>𝑡</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の異なる写真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3518690" y="970427"/>
                <a:ext cx="4637385" cy="451406"/>
              </a:xfrm>
              <a:prstGeom prst="rect">
                <a:avLst/>
              </a:prstGeom>
              <a:blipFill rotWithShape="0">
                <a:blip r:embed="rId2"/>
                <a:stretch>
                  <a:fillRect l="-3942" t="-9459" b="-33784"/>
                </a:stretch>
              </a:blipFill>
            </p:spPr>
            <p:txBody>
              <a:bodyPr/>
              <a:lstStyle/>
              <a:p>
                <a:r>
                  <a:rPr lang="ja-JP" altLang="en-US">
                    <a:noFill/>
                  </a:rPr>
                  <a:t> </a:t>
                </a:r>
              </a:p>
            </p:txBody>
          </p:sp>
        </mc:Fallback>
      </mc:AlternateContent>
      <p:grpSp>
        <p:nvGrpSpPr>
          <p:cNvPr id="4" name="グループ化 3"/>
          <p:cNvGrpSpPr/>
          <p:nvPr/>
        </p:nvGrpSpPr>
        <p:grpSpPr>
          <a:xfrm>
            <a:off x="957998" y="1050459"/>
            <a:ext cx="1717560" cy="1975858"/>
            <a:chOff x="183838" y="946970"/>
            <a:chExt cx="1806644" cy="2078338"/>
          </a:xfrm>
        </p:grpSpPr>
        <p:pic>
          <p:nvPicPr>
            <p:cNvPr id="5" name="Picture 9"/>
            <p:cNvPicPr>
              <a:picLocks noChangeAspect="1" noChangeArrowheads="1"/>
            </p:cNvPicPr>
            <p:nvPr/>
          </p:nvPicPr>
          <p:blipFill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1001" b="12090"/>
            <a:stretch/>
          </p:blipFill>
          <p:spPr bwMode="auto">
            <a:xfrm>
              <a:off x="207172" y="1337606"/>
              <a:ext cx="1745745" cy="129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正方形/長方形 5"/>
                <p:cNvSpPr/>
                <p:nvPr/>
              </p:nvSpPr>
              <p:spPr>
                <a:xfrm>
                  <a:off x="449581" y="946970"/>
                  <a:ext cx="1300698" cy="434351"/>
                </a:xfrm>
                <a:prstGeom prst="rect">
                  <a:avLst/>
                </a:prstGeom>
              </p:spPr>
              <p:txBody>
                <a:bodyPr wrap="square" lIns="0" rIns="0">
                  <a:spAutoFit/>
                </a:bodyPr>
                <a:lstStyle/>
                <a:p>
                  <a:pPr algn="ctr">
                    <a:lnSpc>
                      <a:spcPts val="2500"/>
                    </a:lnSpc>
                  </a:pPr>
                  <a:r>
                    <a:rPr lang="ja-JP" altLang="en-US" sz="2400" spc="-150" dirty="0">
                      <a:latin typeface="メイリオ" panose="020B0604030504040204" pitchFamily="50" charset="-128"/>
                      <a:ea typeface="メイリオ" panose="020B0604030504040204" pitchFamily="50" charset="-128"/>
                      <a:cs typeface="メイリオ" panose="020B0604030504040204" pitchFamily="50" charset="-128"/>
                    </a:rPr>
                    <a:t>輝度値 </a:t>
                  </a:r>
                  <a14:m>
                    <m:oMath xmlns:m="http://schemas.openxmlformats.org/officeDocument/2006/math">
                      <m:r>
                        <a:rPr lang="en-US" altLang="ja-JP" sz="2400" i="1" dirty="0">
                          <a:latin typeface="Cambria Math"/>
                          <a:ea typeface="Cambria Math"/>
                        </a:rPr>
                        <m:t>𝐸</m:t>
                      </m:r>
                    </m:oMath>
                  </a14:m>
                  <a:endParaRPr lang="en-US" altLang="ja-JP" sz="2400" spc="-15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449581" y="946970"/>
                  <a:ext cx="1300698" cy="434351"/>
                </a:xfrm>
                <a:prstGeom prst="rect">
                  <a:avLst/>
                </a:prstGeom>
                <a:blipFill rotWithShape="1">
                  <a:blip r:embed="rId5"/>
                  <a:stretch>
                    <a:fillRect l="-10345" t="-29412" r="-1970" b="-26471"/>
                  </a:stretch>
                </a:blipFill>
              </p:spPr>
              <p:txBody>
                <a:bodyPr/>
                <a:lstStyle/>
                <a:p>
                  <a:r>
                    <a:rPr lang="ja-JP" altLang="en-US">
                      <a:noFill/>
                    </a:rPr>
                    <a:t> </a:t>
                  </a:r>
                </a:p>
              </p:txBody>
            </p:sp>
          </mc:Fallback>
        </mc:AlternateContent>
        <p:sp>
          <p:nvSpPr>
            <p:cNvPr id="7" name="正方形/長方形 6"/>
            <p:cNvSpPr/>
            <p:nvPr/>
          </p:nvSpPr>
          <p:spPr>
            <a:xfrm>
              <a:off x="183838" y="2590957"/>
              <a:ext cx="1806644" cy="434351"/>
            </a:xfrm>
            <a:prstGeom prst="rect">
              <a:avLst/>
            </a:prstGeom>
          </p:spPr>
          <p:txBody>
            <a:bodyPr wrap="square" lIns="0" rIns="0">
              <a:spAutoFit/>
            </a:bodyPr>
            <a:lstStyle/>
            <a:p>
              <a:pPr algn="ctr">
                <a:lnSpc>
                  <a:spcPts val="2500"/>
                </a:lnSpc>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unknown</a:t>
              </a:r>
            </a:p>
          </p:txBody>
        </p:sp>
      </p:grpSp>
      <mc:AlternateContent xmlns:mc="http://schemas.openxmlformats.org/markup-compatibility/2006" xmlns:a14="http://schemas.microsoft.com/office/drawing/2010/main">
        <mc:Choice Requires="a14">
          <p:sp>
            <p:nvSpPr>
              <p:cNvPr id="8" name="正方形/長方形 7"/>
              <p:cNvSpPr/>
              <p:nvPr/>
            </p:nvSpPr>
            <p:spPr>
              <a:xfrm>
                <a:off x="3481108" y="2637808"/>
                <a:ext cx="449739"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481108" y="2637808"/>
                <a:ext cx="449739" cy="307777"/>
              </a:xfrm>
              <a:prstGeom prst="rect">
                <a:avLst/>
              </a:prstGeom>
              <a:blipFill rotWithShape="0">
                <a:blip r:embed="rId6"/>
                <a:stretch>
                  <a:fillRect l="-9459" r="-1351"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131117"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2</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131117" y="2637808"/>
                <a:ext cx="455701" cy="307777"/>
              </a:xfrm>
              <a:prstGeom prst="rect">
                <a:avLst/>
              </a:prstGeom>
              <a:blipFill rotWithShape="0">
                <a:blip r:embed="rId7"/>
                <a:stretch>
                  <a:fillRect l="-10811" r="-270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370951"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4</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370951" y="2637808"/>
                <a:ext cx="455701" cy="307777"/>
              </a:xfrm>
              <a:prstGeom prst="rect">
                <a:avLst/>
              </a:prstGeom>
              <a:blipFill rotWithShape="0">
                <a:blip r:embed="rId8"/>
                <a:stretch>
                  <a:fillRect l="-9333" r="-133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6746686" y="2637808"/>
                <a:ext cx="455701" cy="307777"/>
              </a:xfrm>
              <a:prstGeom prst="rect">
                <a:avLst/>
              </a:prstGeom>
              <a:solidFill>
                <a:srgbClr val="D5F4FF"/>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m:rPr>
                          <m:sty m:val="p"/>
                        </m:rPr>
                        <a:rPr lang="en-US" altLang="ja-JP" sz="2000" dirty="0">
                          <a:latin typeface="Cambria Math"/>
                          <a:ea typeface="Cambria Math"/>
                        </a:rPr>
                        <m:t>Δ</m:t>
                      </m:r>
                      <m:sSub>
                        <m:sSubPr>
                          <m:ctrlPr>
                            <a:rPr lang="en-US" altLang="ja-JP" sz="2000" i="1" dirty="0">
                              <a:latin typeface="Cambria Math" panose="02040503050406030204" pitchFamily="18" charset="0"/>
                              <a:ea typeface="Cambria Math"/>
                            </a:rPr>
                          </m:ctrlPr>
                        </m:sSubPr>
                        <m:e>
                          <m:r>
                            <a:rPr lang="en-US" altLang="ja-JP" sz="2000" i="1" dirty="0">
                              <a:latin typeface="Cambria Math"/>
                              <a:ea typeface="Cambria Math"/>
                            </a:rPr>
                            <m:t>𝑡</m:t>
                          </m:r>
                        </m:e>
                        <m:sub>
                          <m:r>
                            <a:rPr lang="en-US" altLang="ja-JP" sz="2000" i="1" dirty="0">
                              <a:latin typeface="Cambria Math"/>
                              <a:ea typeface="Cambria Math"/>
                            </a:rPr>
                            <m:t>3</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746686" y="2637808"/>
                <a:ext cx="455701" cy="307777"/>
              </a:xfrm>
              <a:prstGeom prst="rect">
                <a:avLst/>
              </a:prstGeom>
              <a:blipFill rotWithShape="0">
                <a:blip r:embed="rId9"/>
                <a:stretch>
                  <a:fillRect l="-10811" r="-2703" b="-10000"/>
                </a:stretch>
              </a:blipFill>
            </p:spPr>
            <p:txBody>
              <a:bodyPr/>
              <a:lstStyle/>
              <a:p>
                <a:r>
                  <a:rPr lang="ja-JP" altLang="en-US">
                    <a:noFill/>
                  </a:rPr>
                  <a:t> </a:t>
                </a:r>
              </a:p>
            </p:txBody>
          </p:sp>
        </mc:Fallback>
      </mc:AlternateContent>
      <p:pic>
        <p:nvPicPr>
          <p:cNvPr id="12" name="Picture 4" descr="C:\shared\publication\Classes\2014北大前期\SoftAndImg\hdrTest\DSC_0652.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8764" b="13024"/>
          <a:stretch/>
        </p:blipFill>
        <p:spPr bwMode="auto">
          <a:xfrm>
            <a:off x="3522960" y="1421835"/>
            <a:ext cx="1536164"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3" name="Picture 5" descr="C:\shared\publication\Classes\2014北大前期\SoftAndImg\hdrTest\DSC_0655.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1877" b="13024"/>
          <a:stretch/>
        </p:blipFill>
        <p:spPr bwMode="auto">
          <a:xfrm>
            <a:off x="5168653" y="1421836"/>
            <a:ext cx="1477297"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4" name="Picture 6" descr="C:\shared\publication\Classes\2014北大前期\SoftAndImg\hdrTest\DSC_065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0795" b="13024"/>
          <a:stretch/>
        </p:blipFill>
        <p:spPr bwMode="auto">
          <a:xfrm>
            <a:off x="6765484" y="1421836"/>
            <a:ext cx="1497770"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15" name="Picture 7" descr="C:\shared\publication\Classes\2014北大前期\SoftAndImg\hdrTest\DSC_0659.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460" b="13024"/>
          <a:stretch/>
        </p:blipFill>
        <p:spPr bwMode="auto">
          <a:xfrm>
            <a:off x="8364895" y="1421836"/>
            <a:ext cx="1485185" cy="120099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grpSp>
        <p:nvGrpSpPr>
          <p:cNvPr id="16" name="グループ化 15"/>
          <p:cNvGrpSpPr/>
          <p:nvPr/>
        </p:nvGrpSpPr>
        <p:grpSpPr>
          <a:xfrm>
            <a:off x="1760550" y="1549982"/>
            <a:ext cx="9671569" cy="980147"/>
            <a:chOff x="884250" y="1549982"/>
            <a:chExt cx="9671569" cy="980147"/>
          </a:xfrm>
        </p:grpSpPr>
        <p:sp>
          <p:nvSpPr>
            <p:cNvPr id="17" name="正方形/長方形 16"/>
            <p:cNvSpPr/>
            <p:nvPr/>
          </p:nvSpPr>
          <p:spPr>
            <a:xfrm>
              <a:off x="884250" y="1882539"/>
              <a:ext cx="86780" cy="867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400299" y="1835129"/>
              <a:ext cx="86780" cy="867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910670" y="2324775"/>
              <a:ext cx="86780" cy="86780"/>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3349077" y="1549982"/>
              <a:ext cx="7206742" cy="980147"/>
              <a:chOff x="3349077" y="1549982"/>
              <a:chExt cx="7206742" cy="980147"/>
            </a:xfrm>
          </p:grpSpPr>
          <p:sp>
            <p:nvSpPr>
              <p:cNvPr id="21" name="正方形/長方形 20"/>
              <p:cNvSpPr/>
              <p:nvPr/>
            </p:nvSpPr>
            <p:spPr>
              <a:xfrm>
                <a:off x="3349077"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382133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383647"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4951913"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5424166"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4986482"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6576536"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048790"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6611106"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191540" y="1923060"/>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663794" y="1867500"/>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226110" y="2298044"/>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722140" y="1664497"/>
                <a:ext cx="78630" cy="7863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9722140" y="1988934"/>
                <a:ext cx="78630" cy="7863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9722140" y="2286279"/>
                <a:ext cx="78630" cy="78630"/>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9768424" y="1549982"/>
                <a:ext cx="78098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768424" y="1864699"/>
                <a:ext cx="78739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768424" y="2160797"/>
                <a:ext cx="768159"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cxnSp>
        <p:nvCxnSpPr>
          <p:cNvPr id="39" name="直線矢印コネクタ 38"/>
          <p:cNvCxnSpPr/>
          <p:nvPr/>
        </p:nvCxnSpPr>
        <p:spPr>
          <a:xfrm>
            <a:off x="6196299" y="6202680"/>
            <a:ext cx="39213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6214058" y="3589020"/>
            <a:ext cx="0" cy="261366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正方形/長方形 41"/>
          <p:cNvSpPr/>
          <p:nvPr/>
        </p:nvSpPr>
        <p:spPr>
          <a:xfrm>
            <a:off x="5721616" y="4344926"/>
            <a:ext cx="492443"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値</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8934894" y="5758986"/>
            <a:ext cx="1415772" cy="461665"/>
          </a:xfrm>
          <a:prstGeom prst="rect">
            <a:avLst/>
          </a:prstGeom>
        </p:spPr>
        <p:txBody>
          <a:bodyPr wrap="none">
            <a:spAutoFit/>
          </a:bodyP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対数露光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7873258" y="6241586"/>
            <a:ext cx="184731" cy="461665"/>
          </a:xfrm>
          <a:prstGeom prst="rect">
            <a:avLst/>
          </a:prstGeom>
        </p:spPr>
        <p:txBody>
          <a:bodyPr wrap="none">
            <a:spAutoFit/>
          </a:bodyPr>
          <a:lstStyle/>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7028716" y="5037116"/>
            <a:ext cx="1442941" cy="768437"/>
            <a:chOff x="5104665" y="5037115"/>
            <a:chExt cx="1521571" cy="768437"/>
          </a:xfrm>
        </p:grpSpPr>
        <p:grpSp>
          <p:nvGrpSpPr>
            <p:cNvPr id="46" name="グループ化 45"/>
            <p:cNvGrpSpPr/>
            <p:nvPr/>
          </p:nvGrpSpPr>
          <p:grpSpPr>
            <a:xfrm>
              <a:off x="5104665" y="5037115"/>
              <a:ext cx="1521571" cy="768437"/>
              <a:chOff x="5104664" y="5037115"/>
              <a:chExt cx="1689085" cy="768437"/>
            </a:xfrm>
          </p:grpSpPr>
          <p:sp>
            <p:nvSpPr>
              <p:cNvPr id="48" name="正方形/長方形 47"/>
              <p:cNvSpPr/>
              <p:nvPr/>
            </p:nvSpPr>
            <p:spPr>
              <a:xfrm>
                <a:off x="5104664" y="570114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5625543" y="5568330"/>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6146421" y="53533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667300" y="5037115"/>
                <a:ext cx="126449" cy="104412"/>
              </a:xfrm>
              <a:prstGeom prst="rect">
                <a:avLst/>
              </a:prstGeom>
              <a:solidFill>
                <a:srgbClr val="66FF33"/>
              </a:solid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7" name="フリーフォーム 46"/>
            <p:cNvSpPr/>
            <p:nvPr/>
          </p:nvSpPr>
          <p:spPr>
            <a:xfrm>
              <a:off x="5160169" y="5091113"/>
              <a:ext cx="1414462" cy="664368"/>
            </a:xfrm>
            <a:custGeom>
              <a:avLst/>
              <a:gdLst>
                <a:gd name="connsiteX0" fmla="*/ 0 w 1414462"/>
                <a:gd name="connsiteY0" fmla="*/ 664368 h 664368"/>
                <a:gd name="connsiteX1" fmla="*/ 469106 w 1414462"/>
                <a:gd name="connsiteY1" fmla="*/ 528637 h 664368"/>
                <a:gd name="connsiteX2" fmla="*/ 945356 w 1414462"/>
                <a:gd name="connsiteY2" fmla="*/ 314325 h 664368"/>
                <a:gd name="connsiteX3" fmla="*/ 1414462 w 1414462"/>
                <a:gd name="connsiteY3" fmla="*/ 0 h 664368"/>
              </a:gdLst>
              <a:ahLst/>
              <a:cxnLst>
                <a:cxn ang="0">
                  <a:pos x="connsiteX0" y="connsiteY0"/>
                </a:cxn>
                <a:cxn ang="0">
                  <a:pos x="connsiteX1" y="connsiteY1"/>
                </a:cxn>
                <a:cxn ang="0">
                  <a:pos x="connsiteX2" y="connsiteY2"/>
                </a:cxn>
                <a:cxn ang="0">
                  <a:pos x="connsiteX3" y="connsiteY3"/>
                </a:cxn>
              </a:cxnLst>
              <a:rect l="l" t="t" r="r" b="b"/>
              <a:pathLst>
                <a:path w="1414462" h="664368">
                  <a:moveTo>
                    <a:pt x="0" y="664368"/>
                  </a:moveTo>
                  <a:cubicBezTo>
                    <a:pt x="155773" y="625672"/>
                    <a:pt x="311547" y="586977"/>
                    <a:pt x="469106" y="528637"/>
                  </a:cubicBezTo>
                  <a:cubicBezTo>
                    <a:pt x="626665" y="470296"/>
                    <a:pt x="787797" y="402431"/>
                    <a:pt x="945356" y="314325"/>
                  </a:cubicBezTo>
                  <a:cubicBezTo>
                    <a:pt x="1102915" y="226219"/>
                    <a:pt x="1258688" y="113109"/>
                    <a:pt x="1414462" y="0"/>
                  </a:cubicBezTo>
                </a:path>
              </a:pathLst>
            </a:custGeom>
            <a:no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2" name="グループ化 51"/>
          <p:cNvGrpSpPr/>
          <p:nvPr/>
        </p:nvGrpSpPr>
        <p:grpSpPr>
          <a:xfrm>
            <a:off x="7028716" y="4023653"/>
            <a:ext cx="1442941" cy="1460987"/>
            <a:chOff x="5104665" y="4023652"/>
            <a:chExt cx="1521571" cy="1460987"/>
          </a:xfrm>
        </p:grpSpPr>
        <p:grpSp>
          <p:nvGrpSpPr>
            <p:cNvPr id="53" name="グループ化 52"/>
            <p:cNvGrpSpPr/>
            <p:nvPr/>
          </p:nvGrpSpPr>
          <p:grpSpPr>
            <a:xfrm>
              <a:off x="5104665" y="4023652"/>
              <a:ext cx="1521571" cy="1460987"/>
              <a:chOff x="5104664" y="4023652"/>
              <a:chExt cx="1689085" cy="1460987"/>
            </a:xfrm>
          </p:grpSpPr>
          <p:sp>
            <p:nvSpPr>
              <p:cNvPr id="55" name="正方形/長方形 54"/>
              <p:cNvSpPr/>
              <p:nvPr/>
            </p:nvSpPr>
            <p:spPr>
              <a:xfrm>
                <a:off x="5104664" y="5380227"/>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625543" y="5024076"/>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6146421" y="4580169"/>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6667300" y="4023652"/>
                <a:ext cx="126449" cy="10441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4" name="フリーフォーム 53"/>
            <p:cNvSpPr/>
            <p:nvPr/>
          </p:nvSpPr>
          <p:spPr>
            <a:xfrm>
              <a:off x="5157788" y="4081463"/>
              <a:ext cx="1414462" cy="1352550"/>
            </a:xfrm>
            <a:custGeom>
              <a:avLst/>
              <a:gdLst>
                <a:gd name="connsiteX0" fmla="*/ 0 w 1414462"/>
                <a:gd name="connsiteY0" fmla="*/ 1352550 h 1352550"/>
                <a:gd name="connsiteX1" fmla="*/ 476250 w 1414462"/>
                <a:gd name="connsiteY1" fmla="*/ 997743 h 1352550"/>
                <a:gd name="connsiteX2" fmla="*/ 947737 w 1414462"/>
                <a:gd name="connsiteY2" fmla="*/ 554831 h 1352550"/>
                <a:gd name="connsiteX3" fmla="*/ 1414462 w 1414462"/>
                <a:gd name="connsiteY3" fmla="*/ 0 h 1352550"/>
              </a:gdLst>
              <a:ahLst/>
              <a:cxnLst>
                <a:cxn ang="0">
                  <a:pos x="connsiteX0" y="connsiteY0"/>
                </a:cxn>
                <a:cxn ang="0">
                  <a:pos x="connsiteX1" y="connsiteY1"/>
                </a:cxn>
                <a:cxn ang="0">
                  <a:pos x="connsiteX2" y="connsiteY2"/>
                </a:cxn>
                <a:cxn ang="0">
                  <a:pos x="connsiteX3" y="connsiteY3"/>
                </a:cxn>
              </a:cxnLst>
              <a:rect l="l" t="t" r="r" b="b"/>
              <a:pathLst>
                <a:path w="1414462" h="1352550">
                  <a:moveTo>
                    <a:pt x="0" y="1352550"/>
                  </a:moveTo>
                  <a:cubicBezTo>
                    <a:pt x="159147" y="1241623"/>
                    <a:pt x="318294" y="1130696"/>
                    <a:pt x="476250" y="997743"/>
                  </a:cubicBezTo>
                  <a:cubicBezTo>
                    <a:pt x="634206" y="864790"/>
                    <a:pt x="791368" y="721122"/>
                    <a:pt x="947737" y="554831"/>
                  </a:cubicBezTo>
                  <a:cubicBezTo>
                    <a:pt x="1104106" y="388540"/>
                    <a:pt x="1259284" y="194270"/>
                    <a:pt x="1414462" y="0"/>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9" name="グループ化 58"/>
          <p:cNvGrpSpPr/>
          <p:nvPr/>
        </p:nvGrpSpPr>
        <p:grpSpPr>
          <a:xfrm>
            <a:off x="7028716" y="3653035"/>
            <a:ext cx="1442941" cy="1031546"/>
            <a:chOff x="5104665" y="3653035"/>
            <a:chExt cx="1521571" cy="1031546"/>
          </a:xfrm>
        </p:grpSpPr>
        <p:grpSp>
          <p:nvGrpSpPr>
            <p:cNvPr id="60" name="グループ化 59"/>
            <p:cNvGrpSpPr/>
            <p:nvPr/>
          </p:nvGrpSpPr>
          <p:grpSpPr>
            <a:xfrm>
              <a:off x="5104665" y="3653035"/>
              <a:ext cx="1521571" cy="1031546"/>
              <a:chOff x="5104664" y="3653035"/>
              <a:chExt cx="1689085" cy="1031546"/>
            </a:xfrm>
          </p:grpSpPr>
          <p:sp>
            <p:nvSpPr>
              <p:cNvPr id="62" name="正方形/長方形 61"/>
              <p:cNvSpPr/>
              <p:nvPr/>
            </p:nvSpPr>
            <p:spPr>
              <a:xfrm>
                <a:off x="6667300"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5104664" y="4580169"/>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6146421" y="365303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5625543" y="4062785"/>
                <a:ext cx="126449" cy="1044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1" name="フリーフォーム 60"/>
            <p:cNvSpPr/>
            <p:nvPr/>
          </p:nvSpPr>
          <p:spPr>
            <a:xfrm>
              <a:off x="5160169" y="3707606"/>
              <a:ext cx="1414462" cy="928688"/>
            </a:xfrm>
            <a:custGeom>
              <a:avLst/>
              <a:gdLst>
                <a:gd name="connsiteX0" fmla="*/ 0 w 1414462"/>
                <a:gd name="connsiteY0" fmla="*/ 928688 h 928688"/>
                <a:gd name="connsiteX1" fmla="*/ 469106 w 1414462"/>
                <a:gd name="connsiteY1" fmla="*/ 409575 h 928688"/>
                <a:gd name="connsiteX2" fmla="*/ 933450 w 1414462"/>
                <a:gd name="connsiteY2" fmla="*/ 0 h 928688"/>
                <a:gd name="connsiteX3" fmla="*/ 1414462 w 1414462"/>
                <a:gd name="connsiteY3" fmla="*/ 2382 h 928688"/>
              </a:gdLst>
              <a:ahLst/>
              <a:cxnLst>
                <a:cxn ang="0">
                  <a:pos x="connsiteX0" y="connsiteY0"/>
                </a:cxn>
                <a:cxn ang="0">
                  <a:pos x="connsiteX1" y="connsiteY1"/>
                </a:cxn>
                <a:cxn ang="0">
                  <a:pos x="connsiteX2" y="connsiteY2"/>
                </a:cxn>
                <a:cxn ang="0">
                  <a:pos x="connsiteX3" y="connsiteY3"/>
                </a:cxn>
              </a:cxnLst>
              <a:rect l="l" t="t" r="r" b="b"/>
              <a:pathLst>
                <a:path w="1414462" h="928688">
                  <a:moveTo>
                    <a:pt x="0" y="928688"/>
                  </a:moveTo>
                  <a:cubicBezTo>
                    <a:pt x="156765" y="746522"/>
                    <a:pt x="313531" y="564356"/>
                    <a:pt x="469106" y="409575"/>
                  </a:cubicBezTo>
                  <a:lnTo>
                    <a:pt x="933450" y="0"/>
                  </a:lnTo>
                  <a:lnTo>
                    <a:pt x="1414462" y="2382"/>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6" name="正方形/長方形 65"/>
          <p:cNvSpPr/>
          <p:nvPr/>
        </p:nvSpPr>
        <p:spPr>
          <a:xfrm>
            <a:off x="812800" y="3481734"/>
            <a:ext cx="4307840" cy="646331"/>
          </a:xfrm>
          <a:prstGeom prst="rect">
            <a:avLst/>
          </a:prstGeom>
        </p:spPr>
        <p:txBody>
          <a:bodyPr wrap="square">
            <a:spAutoFit/>
          </a:bodyPr>
          <a:lstStyle/>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各画素のなすプロットは、</a:t>
            </a:r>
            <a:endParaRPr lang="en-US" altLang="ja-JP"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一本の曲線（応答関数）に乗るはず</a:t>
            </a:r>
            <a:endParaRPr lang="en-US" altLang="ja-JP"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7" name="正方形/長方形 66"/>
              <p:cNvSpPr/>
              <p:nvPr/>
            </p:nvSpPr>
            <p:spPr>
              <a:xfrm>
                <a:off x="777187" y="4203645"/>
                <a:ext cx="4791764" cy="1954381"/>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全画素</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のなすプロットが一本の曲線に乗るよう</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に </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横軸方向に平行移動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（輝度値</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i="1" dirty="0">
                            <a:latin typeface="Cambria Math"/>
                            <a:ea typeface="Cambria Math"/>
                          </a:rPr>
                          <m:t>𝐸</m:t>
                        </m:r>
                      </m:e>
                      <m:sub>
                        <m:r>
                          <a:rPr lang="en-US" altLang="ja-JP" sz="1600" i="1" dirty="0">
                            <a:latin typeface="Cambria Math"/>
                            <a:ea typeface="Cambria Math"/>
                          </a:rPr>
                          <m:t>𝑖</m:t>
                        </m:r>
                      </m:sub>
                    </m:sSub>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の値を定数ではなく変数として考える）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9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285750" indent="-285750">
                  <a:buFont typeface="Wingdings"/>
                  <a:buChar char="à"/>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各画素の輝度値</a:t>
                </a:r>
                <a14:m>
                  <m:oMath xmlns:m="http://schemas.openxmlformats.org/officeDocument/2006/math">
                    <m:r>
                      <a:rPr lang="en-US" altLang="ja-JP" sz="1600" b="0" dirty="0">
                        <a:latin typeface="Cambria Math"/>
                        <a:ea typeface="Cambria Math"/>
                      </a:rPr>
                      <m:t> </m:t>
                    </m:r>
                    <m:sSub>
                      <m:sSubPr>
                        <m:ctrlPr>
                          <a:rPr lang="en-US" altLang="ja-JP" sz="1600" i="1" dirty="0">
                            <a:latin typeface="Cambria Math" panose="02040503050406030204" pitchFamily="18" charset="0"/>
                            <a:ea typeface="Cambria Math"/>
                          </a:rPr>
                        </m:ctrlPr>
                      </m:sSubPr>
                      <m:e>
                        <m:r>
                          <a:rPr lang="en-US" altLang="ja-JP" sz="1600" b="0" i="1" dirty="0">
                            <a:latin typeface="Cambria Math"/>
                            <a:ea typeface="Cambria Math"/>
                          </a:rPr>
                          <m:t>𝐸</m:t>
                        </m:r>
                      </m:e>
                      <m:sub>
                        <m:r>
                          <a:rPr lang="en-US" altLang="ja-JP" sz="1600" b="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が得られる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Wingdings"/>
                  <a:buChar char="à"/>
                </a:pP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カラー画像の場合、</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R</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G</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チャンネルごとに輝度</a:t>
                </a:r>
                <a14:m>
                  <m:oMath xmlns:m="http://schemas.openxmlformats.org/officeDocument/2006/math">
                    <m:sSub>
                      <m:sSubPr>
                        <m:ctrlPr>
                          <a:rPr lang="en-US" altLang="ja-JP" sz="1600" i="1" dirty="0">
                            <a:latin typeface="Cambria Math" panose="02040503050406030204" pitchFamily="18" charset="0"/>
                            <a:ea typeface="Cambria Math"/>
                          </a:rPr>
                        </m:ctrlPr>
                      </m:sSubPr>
                      <m:e>
                        <m:r>
                          <a:rPr lang="en-US" altLang="ja-JP" sz="1600" b="0" i="1" dirty="0">
                            <a:latin typeface="Cambria Math"/>
                            <a:ea typeface="Cambria Math"/>
                          </a:rPr>
                          <m:t>𝐸</m:t>
                        </m:r>
                      </m:e>
                      <m:sub>
                        <m:r>
                          <a:rPr lang="en-US" altLang="ja-JP" sz="1600" b="0" i="1" dirty="0">
                            <a:latin typeface="Cambria Math"/>
                            <a:ea typeface="Cambria Math"/>
                          </a:rPr>
                          <m:t>𝑖</m:t>
                        </m:r>
                      </m:sub>
                    </m:sSub>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を計算</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正方形/長方形 66"/>
              <p:cNvSpPr>
                <a:spLocks noRot="1" noChangeAspect="1" noMove="1" noResize="1" noEditPoints="1" noAdjustHandles="1" noChangeArrowheads="1" noChangeShapeType="1" noTextEdit="1"/>
              </p:cNvSpPr>
              <p:nvPr/>
            </p:nvSpPr>
            <p:spPr>
              <a:xfrm>
                <a:off x="777187" y="4203645"/>
                <a:ext cx="4791764" cy="1954381"/>
              </a:xfrm>
              <a:prstGeom prst="rect">
                <a:avLst/>
              </a:prstGeom>
              <a:blipFill rotWithShape="0">
                <a:blip r:embed="rId14"/>
                <a:stretch>
                  <a:fillRect l="-635" t="-938" b="-375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8875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2.91667E-6 7.40741E-7 L -0.0487 7.40741E-7 " pathEditMode="relative" rAng="0" ptsTypes="AA">
                                      <p:cBhvr>
                                        <p:cTn id="11" dur="500" fill="hold"/>
                                        <p:tgtEl>
                                          <p:spTgt spid="45"/>
                                        </p:tgtEl>
                                        <p:attrNameLst>
                                          <p:attrName>ppt_x</p:attrName>
                                          <p:attrName>ppt_y</p:attrName>
                                        </p:attrNameLst>
                                      </p:cBhvr>
                                      <p:rCtr x="-2435" y="0"/>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2.77778E-6 2.96296E-6 L 0.02813 2.96296E-6 " pathEditMode="relative" rAng="0" ptsTypes="AA">
                                      <p:cBhvr>
                                        <p:cTn id="15" dur="500" fill="hold"/>
                                        <p:tgtEl>
                                          <p:spTgt spid="52"/>
                                        </p:tgtEl>
                                        <p:attrNameLst>
                                          <p:attrName>ppt_x</p:attrName>
                                          <p:attrName>ppt_y</p:attrName>
                                        </p:attrNameLst>
                                      </p:cBhvr>
                                      <p:rCtr x="1406" y="0"/>
                                    </p:animMotion>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2.91667E-6 -3.7037E-7 L 0.10911 -3.7037E-7 " pathEditMode="relative" rAng="0" ptsTypes="AA">
                                      <p:cBhvr>
                                        <p:cTn id="19" dur="500" fill="hold"/>
                                        <p:tgtEl>
                                          <p:spTgt spid="59"/>
                                        </p:tgtEl>
                                        <p:attrNameLst>
                                          <p:attrName>ppt_x</p:attrName>
                                          <p:attrName>ppt_y</p:attrName>
                                        </p:attrNameLst>
                                      </p:cBhvr>
                                      <p:rCtr x="54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74886" y="290127"/>
            <a:ext cx="9753165" cy="6188928"/>
          </a:xfrm>
        </p:spPr>
        <p:txBody>
          <a:bodyPr>
            <a:normAutofit/>
          </a:bodyPr>
          <a:lstStyle/>
          <a:p>
            <a:pPr marL="0" indent="0">
              <a:buNone/>
            </a:pPr>
            <a:r>
              <a:rPr lang="ja-JP" altLang="en-US" sz="2400" b="1" dirty="0" smtClean="0"/>
              <a:t>◯講義資料 </a:t>
            </a:r>
            <a:r>
              <a:rPr lang="en-US" altLang="ja-JP" sz="2400" b="1" dirty="0" smtClean="0"/>
              <a:t>:</a:t>
            </a:r>
            <a:r>
              <a:rPr lang="ja-JP" altLang="en-US" sz="2400" b="1" dirty="0" smtClean="0"/>
              <a:t> </a:t>
            </a:r>
            <a:endParaRPr lang="en-US" altLang="ja-JP" sz="2400" b="1" dirty="0"/>
          </a:p>
          <a:p>
            <a:pPr marL="0" indent="0">
              <a:buNone/>
            </a:pPr>
            <a:r>
              <a:rPr lang="ja-JP" altLang="en-US" sz="1800" dirty="0"/>
              <a:t>講義</a:t>
            </a:r>
            <a:r>
              <a:rPr kumimoji="1" lang="ja-JP" altLang="en-US" sz="1800" dirty="0" smtClean="0"/>
              <a:t>資料・ソースコードは可能な限り</a:t>
            </a:r>
            <a:r>
              <a:rPr kumimoji="1" lang="en-US" altLang="ja-JP" sz="1800" dirty="0" smtClean="0"/>
              <a:t>Web</a:t>
            </a:r>
            <a:r>
              <a:rPr kumimoji="1" lang="ja-JP" altLang="en-US" sz="1800" dirty="0" smtClean="0"/>
              <a:t>上に公開します．以下の</a:t>
            </a:r>
            <a:r>
              <a:rPr kumimoji="1" lang="en-US" altLang="ja-JP" sz="1800" dirty="0" smtClean="0"/>
              <a:t>URL</a:t>
            </a:r>
            <a:r>
              <a:rPr lang="ja-JP" altLang="en-US" sz="1800" dirty="0"/>
              <a:t>を参考にして</a:t>
            </a:r>
            <a:r>
              <a:rPr lang="ja-JP" altLang="en-US" sz="1800" dirty="0" smtClean="0"/>
              <a:t>ください．</a:t>
            </a:r>
            <a:r>
              <a:rPr lang="en-US" altLang="ja-JP" sz="1800" dirty="0" smtClean="0">
                <a:hlinkClick r:id="rId2"/>
              </a:rPr>
              <a:t>takashiijiri.com/classes</a:t>
            </a:r>
            <a:endParaRPr lang="en-US" altLang="ja-JP" sz="1800" dirty="0" smtClean="0"/>
          </a:p>
          <a:p>
            <a:pPr marL="0" indent="0">
              <a:buNone/>
            </a:pPr>
            <a:r>
              <a:rPr lang="ja-JP" altLang="en-US" sz="1800" dirty="0" smtClean="0"/>
              <a:t>また，学内</a:t>
            </a:r>
            <a:r>
              <a:rPr lang="en-US" altLang="ja-JP" sz="1800" dirty="0" smtClean="0"/>
              <a:t>LSM</a:t>
            </a:r>
            <a:r>
              <a:rPr lang="ja-JP" altLang="en-US" sz="1800" dirty="0" smtClean="0"/>
              <a:t>より過去の講義動画を視聴できます．</a:t>
            </a:r>
            <a:endParaRPr lang="en-US" altLang="ja-JP" sz="1800" dirty="0" smtClean="0"/>
          </a:p>
          <a:p>
            <a:pPr marL="0" indent="0">
              <a:buNone/>
            </a:pPr>
            <a:endParaRPr lang="en-US" altLang="ja-JP" sz="1800" dirty="0" smtClean="0"/>
          </a:p>
          <a:p>
            <a:pPr marL="0" indent="0">
              <a:buNone/>
            </a:pPr>
            <a:r>
              <a:rPr lang="ja-JP" altLang="en-US" sz="2400" b="1" dirty="0" smtClean="0"/>
              <a:t>◯</a:t>
            </a:r>
            <a:r>
              <a:rPr kumimoji="1" lang="ja-JP" altLang="en-US" sz="2400" b="1" dirty="0" smtClean="0"/>
              <a:t>質問など </a:t>
            </a:r>
            <a:r>
              <a:rPr kumimoji="1" lang="en-US" altLang="ja-JP" sz="2400" b="1" dirty="0" smtClean="0"/>
              <a:t>: </a:t>
            </a:r>
          </a:p>
          <a:p>
            <a:pPr marL="0" indent="0">
              <a:buNone/>
            </a:pPr>
            <a:r>
              <a:rPr kumimoji="1" lang="ja-JP" altLang="en-US" sz="1800" dirty="0" smtClean="0"/>
              <a:t>講義に関する質問があれば，講義後またはメールにてご連絡ください．</a:t>
            </a:r>
            <a:endParaRPr kumimoji="1" lang="en-US" altLang="ja-JP" sz="1800" dirty="0" smtClean="0"/>
          </a:p>
          <a:p>
            <a:pPr marL="0" indent="0">
              <a:buNone/>
            </a:pPr>
            <a:r>
              <a:rPr lang="ja-JP" altLang="en-US" sz="1800" dirty="0" smtClean="0"/>
              <a:t>オフィスアワーは金曜日</a:t>
            </a:r>
            <a:r>
              <a:rPr lang="en-US" altLang="ja-JP" sz="1800" dirty="0" smtClean="0"/>
              <a:t>3</a:t>
            </a:r>
            <a:r>
              <a:rPr lang="ja-JP" altLang="en-US" sz="1800" dirty="0" smtClean="0"/>
              <a:t>限．</a:t>
            </a:r>
            <a:endParaRPr lang="en-US" altLang="ja-JP" sz="1800" dirty="0" smtClean="0"/>
          </a:p>
          <a:p>
            <a:pPr marL="0" indent="0">
              <a:buNone/>
            </a:pPr>
            <a:r>
              <a:rPr lang="en-US" altLang="ja-JP" sz="1800" dirty="0" smtClean="0"/>
              <a:t>takashi.ijiri80 </a:t>
            </a:r>
            <a:r>
              <a:rPr lang="en-US" altLang="ja-JP" sz="1800" dirty="0" err="1" smtClean="0"/>
              <a:t>AtMark</a:t>
            </a:r>
            <a:r>
              <a:rPr lang="en-US" altLang="ja-JP" sz="1800" dirty="0" smtClean="0"/>
              <a:t> </a:t>
            </a:r>
            <a:r>
              <a:rPr lang="en-US" altLang="ja-JP" sz="1800" dirty="0" smtClean="0"/>
              <a:t>gmail.com</a:t>
            </a:r>
            <a:endParaRPr lang="en-US" altLang="ja-JP" sz="1800" dirty="0" smtClean="0"/>
          </a:p>
          <a:p>
            <a:pPr marL="0" indent="0">
              <a:buNone/>
            </a:pPr>
            <a:endParaRPr lang="en-US" altLang="ja-JP" sz="1800" dirty="0" smtClean="0"/>
          </a:p>
          <a:p>
            <a:pPr marL="0" indent="0">
              <a:lnSpc>
                <a:spcPct val="100000"/>
              </a:lnSpc>
              <a:spcBef>
                <a:spcPts val="600"/>
              </a:spcBef>
              <a:buNone/>
            </a:pPr>
            <a:r>
              <a:rPr lang="ja-JP" altLang="en-US" sz="2400" b="1" dirty="0" smtClean="0"/>
              <a:t>○受講上</a:t>
            </a:r>
            <a:r>
              <a:rPr lang="ja-JP" altLang="en-US" sz="2400" b="1" dirty="0"/>
              <a:t>の注意：</a:t>
            </a:r>
            <a:endParaRPr lang="en-US" altLang="ja-JP" sz="2400" b="1" dirty="0"/>
          </a:p>
          <a:p>
            <a:pPr marL="0" indent="0">
              <a:lnSpc>
                <a:spcPct val="100000"/>
              </a:lnSpc>
              <a:spcBef>
                <a:spcPts val="600"/>
              </a:spcBef>
              <a:buNone/>
            </a:pPr>
            <a:r>
              <a:rPr lang="ja-JP" altLang="en-US" sz="1800" dirty="0"/>
              <a:t>講義中・講義後の質問は歓迎します．（すぐに答えられない場合は私の宿題になります．）</a:t>
            </a:r>
            <a:endParaRPr lang="en-US" altLang="ja-JP" sz="1800" dirty="0"/>
          </a:p>
          <a:p>
            <a:pPr marL="0" indent="0">
              <a:lnSpc>
                <a:spcPct val="100000"/>
              </a:lnSpc>
              <a:spcBef>
                <a:spcPts val="600"/>
              </a:spcBef>
              <a:buNone/>
            </a:pPr>
            <a:r>
              <a:rPr lang="ja-JP" altLang="en-US" sz="1800" dirty="0"/>
              <a:t>講義中の飲食は，飲み物とあめガム程度まで許可します．</a:t>
            </a:r>
            <a:endParaRPr lang="en-US" altLang="ja-JP" sz="1800" dirty="0"/>
          </a:p>
          <a:p>
            <a:pPr marL="0" indent="0">
              <a:lnSpc>
                <a:spcPct val="100000"/>
              </a:lnSpc>
              <a:spcBef>
                <a:spcPts val="600"/>
              </a:spcBef>
              <a:buNone/>
            </a:pPr>
            <a:r>
              <a:rPr lang="ja-JP" altLang="en-US" sz="1800" dirty="0"/>
              <a:t>講義資料閲覧や</a:t>
            </a:r>
            <a:r>
              <a:rPr lang="en-US" altLang="ja-JP" sz="1800" dirty="0" smtClean="0"/>
              <a:t>LSM</a:t>
            </a:r>
            <a:r>
              <a:rPr lang="ja-JP" altLang="en-US" sz="1800" dirty="0" smtClean="0"/>
              <a:t>利用</a:t>
            </a:r>
            <a:r>
              <a:rPr lang="ja-JP" altLang="en-US" sz="1800" dirty="0"/>
              <a:t>のためのラップトップ・</a:t>
            </a:r>
            <a:r>
              <a:rPr lang="ja-JP" altLang="en-US" sz="1800" dirty="0" smtClean="0"/>
              <a:t>スマホの</a:t>
            </a:r>
            <a:r>
              <a:rPr lang="ja-JP" altLang="en-US" sz="1800" dirty="0"/>
              <a:t>利用を許可します．</a:t>
            </a:r>
            <a:endParaRPr lang="en-US" altLang="ja-JP" sz="1800" dirty="0"/>
          </a:p>
          <a:p>
            <a:pPr marL="0" indent="0">
              <a:lnSpc>
                <a:spcPct val="100000"/>
              </a:lnSpc>
              <a:spcBef>
                <a:spcPts val="600"/>
              </a:spcBef>
              <a:buNone/>
            </a:pPr>
            <a:r>
              <a:rPr lang="ja-JP" altLang="en-US" sz="1800" dirty="0" smtClean="0"/>
              <a:t>講義中の私語</a:t>
            </a:r>
            <a:r>
              <a:rPr lang="ja-JP" altLang="en-US" sz="1800" dirty="0"/>
              <a:t>は周囲の迷惑になる</a:t>
            </a:r>
            <a:r>
              <a:rPr lang="ja-JP" altLang="en-US" sz="1800" dirty="0" smtClean="0"/>
              <a:t>ため控えてください，必要な場合はオンラインで行なってください．（本学講義において私語で困ったことはないのですが、一応）</a:t>
            </a:r>
            <a:endParaRPr lang="en-US" altLang="ja-JP" sz="1800" dirty="0"/>
          </a:p>
        </p:txBody>
      </p:sp>
    </p:spTree>
    <p:extLst>
      <p:ext uri="{BB962C8B-B14F-4D97-AF65-F5344CB8AC3E}">
        <p14:creationId xmlns:p14="http://schemas.microsoft.com/office/powerpoint/2010/main" val="13555303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62501" y="511685"/>
            <a:ext cx="7036419" cy="733270"/>
          </a:xfrm>
        </p:spPr>
        <p:txBody>
          <a:bodyPr>
            <a:normAutofit/>
          </a:bodyPr>
          <a:lstStyle/>
          <a:p>
            <a:r>
              <a:rPr kumimoji="1" lang="ja-JP" altLang="en-US" dirty="0" smtClean="0"/>
              <a:t>教科書（参考資料）</a:t>
            </a:r>
            <a:endParaRPr kumimoji="1" lang="ja-JP" altLang="en-US" dirty="0"/>
          </a:p>
        </p:txBody>
      </p:sp>
      <p:sp>
        <p:nvSpPr>
          <p:cNvPr id="3" name="コンテンツ プレースホルダー 2"/>
          <p:cNvSpPr>
            <a:spLocks noGrp="1"/>
          </p:cNvSpPr>
          <p:nvPr>
            <p:ph idx="1"/>
          </p:nvPr>
        </p:nvSpPr>
        <p:spPr>
          <a:xfrm>
            <a:off x="4762501" y="1391055"/>
            <a:ext cx="7212248" cy="5243209"/>
          </a:xfrm>
        </p:spPr>
        <p:txBody>
          <a:bodyPr>
            <a:normAutofit fontScale="92500" lnSpcReduction="20000"/>
          </a:bodyPr>
          <a:lstStyle/>
          <a:p>
            <a:pPr>
              <a:lnSpc>
                <a:spcPct val="110000"/>
              </a:lnSpc>
              <a:spcBef>
                <a:spcPts val="600"/>
              </a:spcBef>
              <a:spcAft>
                <a:spcPts val="600"/>
              </a:spcAft>
            </a:pPr>
            <a:r>
              <a:rPr lang="en-US" altLang="ja-JP" sz="2400" dirty="0" smtClean="0"/>
              <a:t>CG-Arts</a:t>
            </a:r>
            <a:r>
              <a:rPr lang="ja-JP" altLang="en-US" sz="2400" dirty="0" smtClean="0"/>
              <a:t>協会（画像情報教育進行委員会）</a:t>
            </a:r>
            <a:endParaRPr lang="en-US" altLang="ja-JP" sz="2400" dirty="0" smtClean="0"/>
          </a:p>
          <a:p>
            <a:pPr>
              <a:lnSpc>
                <a:spcPct val="110000"/>
              </a:lnSpc>
              <a:spcBef>
                <a:spcPts val="600"/>
              </a:spcBef>
              <a:spcAft>
                <a:spcPts val="600"/>
              </a:spcAft>
            </a:pPr>
            <a:r>
              <a:rPr lang="ja-JP" altLang="en-US" sz="2400" dirty="0" smtClean="0"/>
              <a:t>ディジタル</a:t>
            </a:r>
            <a:r>
              <a:rPr lang="ja-JP" altLang="en-US" sz="2400" dirty="0"/>
              <a:t>画像処理</a:t>
            </a:r>
            <a:r>
              <a:rPr lang="en-US" altLang="ja-JP" sz="2400" dirty="0"/>
              <a:t>[</a:t>
            </a:r>
            <a:r>
              <a:rPr lang="ja-JP" altLang="en-US" sz="2400" dirty="0"/>
              <a:t>改訂新版</a:t>
            </a:r>
            <a:r>
              <a:rPr lang="en-US" altLang="ja-JP" sz="2400" dirty="0"/>
              <a:t>] </a:t>
            </a:r>
            <a:r>
              <a:rPr lang="ja-JP" altLang="en-US" sz="2400" dirty="0" smtClean="0"/>
              <a:t>大型本</a:t>
            </a:r>
            <a:endParaRPr lang="en-US" altLang="ja-JP" sz="2400" dirty="0" smtClean="0"/>
          </a:p>
          <a:p>
            <a:pPr>
              <a:lnSpc>
                <a:spcPct val="110000"/>
              </a:lnSpc>
              <a:spcBef>
                <a:spcPts val="600"/>
              </a:spcBef>
              <a:spcAft>
                <a:spcPts val="600"/>
              </a:spcAft>
            </a:pPr>
            <a:endParaRPr lang="en-US" altLang="ja-JP" sz="2400" dirty="0"/>
          </a:p>
          <a:p>
            <a:pPr>
              <a:lnSpc>
                <a:spcPct val="110000"/>
              </a:lnSpc>
              <a:spcBef>
                <a:spcPts val="600"/>
              </a:spcBef>
              <a:spcAft>
                <a:spcPts val="600"/>
              </a:spcAft>
            </a:pPr>
            <a:r>
              <a:rPr lang="ja-JP" altLang="en-US" sz="2400" dirty="0"/>
              <a:t>日本語</a:t>
            </a:r>
            <a:r>
              <a:rPr lang="ja-JP" altLang="en-US" sz="2400" dirty="0" smtClean="0"/>
              <a:t>で</a:t>
            </a:r>
            <a:r>
              <a:rPr lang="ja-JP" altLang="en-US" sz="2400" dirty="0"/>
              <a:t>読</a:t>
            </a:r>
            <a:r>
              <a:rPr lang="ja-JP" altLang="en-US" sz="2400" dirty="0" smtClean="0"/>
              <a:t>める画像処理の教科書です</a:t>
            </a:r>
            <a:endParaRPr lang="en-US" altLang="ja-JP" sz="2400" dirty="0" smtClean="0"/>
          </a:p>
          <a:p>
            <a:pPr>
              <a:lnSpc>
                <a:spcPct val="110000"/>
              </a:lnSpc>
              <a:spcBef>
                <a:spcPts val="600"/>
              </a:spcBef>
              <a:spcAft>
                <a:spcPts val="600"/>
              </a:spcAft>
            </a:pPr>
            <a:r>
              <a:rPr lang="ja-JP" altLang="en-US" sz="2400" dirty="0"/>
              <a:t>画像</a:t>
            </a:r>
            <a:r>
              <a:rPr lang="ja-JP" altLang="en-US" sz="2400" dirty="0" smtClean="0"/>
              <a:t>や例が多く入門者には最適だと思います</a:t>
            </a:r>
            <a:endParaRPr lang="en-US" altLang="ja-JP" sz="2400" dirty="0" smtClean="0"/>
          </a:p>
          <a:p>
            <a:pPr>
              <a:lnSpc>
                <a:spcPct val="110000"/>
              </a:lnSpc>
              <a:spcBef>
                <a:spcPts val="600"/>
              </a:spcBef>
              <a:spcAft>
                <a:spcPts val="600"/>
              </a:spcAft>
            </a:pPr>
            <a:r>
              <a:rPr lang="ja-JP" altLang="en-US" sz="2400" dirty="0" smtClean="0"/>
              <a:t>網羅性が高い反面，説明不足の部分もありま</a:t>
            </a:r>
            <a:r>
              <a:rPr lang="ja-JP" altLang="en-US" sz="2400" dirty="0"/>
              <a:t>す</a:t>
            </a:r>
            <a:endParaRPr lang="en-US" altLang="ja-JP" sz="2400" dirty="0"/>
          </a:p>
          <a:p>
            <a:pPr>
              <a:lnSpc>
                <a:spcPct val="110000"/>
              </a:lnSpc>
              <a:spcBef>
                <a:spcPts val="600"/>
              </a:spcBef>
              <a:spcAft>
                <a:spcPts val="600"/>
              </a:spcAft>
            </a:pPr>
            <a:r>
              <a:rPr lang="ja-JP" altLang="en-US" sz="2400" dirty="0" smtClean="0"/>
              <a:t>デジタルメディア処理２もこの教科書を利用します</a:t>
            </a:r>
            <a:endParaRPr lang="en-US" altLang="ja-JP" sz="2400" dirty="0" smtClean="0"/>
          </a:p>
          <a:p>
            <a:pPr marL="0" indent="0">
              <a:lnSpc>
                <a:spcPct val="110000"/>
              </a:lnSpc>
              <a:spcBef>
                <a:spcPts val="600"/>
              </a:spcBef>
              <a:spcAft>
                <a:spcPts val="600"/>
              </a:spcAft>
              <a:buNone/>
            </a:pPr>
            <a:endParaRPr lang="en-US" altLang="ja-JP" sz="2400" dirty="0" smtClean="0"/>
          </a:p>
          <a:p>
            <a:pPr marL="0" indent="0">
              <a:lnSpc>
                <a:spcPct val="110000"/>
              </a:lnSpc>
              <a:spcBef>
                <a:spcPts val="600"/>
              </a:spcBef>
              <a:spcAft>
                <a:spcPts val="600"/>
              </a:spcAft>
              <a:buNone/>
            </a:pPr>
            <a:r>
              <a:rPr lang="ja-JP" altLang="en-US" sz="2400" dirty="0" smtClean="0">
                <a:solidFill>
                  <a:srgbClr val="FF0000"/>
                </a:solidFill>
              </a:rPr>
              <a:t>注</a:t>
            </a:r>
            <a:r>
              <a:rPr lang="en-US" altLang="ja-JP" sz="2400" dirty="0" smtClean="0">
                <a:solidFill>
                  <a:srgbClr val="FF0000"/>
                </a:solidFill>
              </a:rPr>
              <a:t>) </a:t>
            </a:r>
            <a:r>
              <a:rPr lang="ja-JP" altLang="en-US" sz="2400" dirty="0" smtClean="0">
                <a:solidFill>
                  <a:srgbClr val="FF0000"/>
                </a:solidFill>
              </a:rPr>
              <a:t>講義では私の用意した資料を中心に利用し</a:t>
            </a:r>
            <a:r>
              <a:rPr lang="ja-JP" altLang="en-US" sz="2400" dirty="0" smtClean="0">
                <a:solidFill>
                  <a:srgbClr val="FF0000"/>
                </a:solidFill>
              </a:rPr>
              <a:t>，この教科書は</a:t>
            </a:r>
            <a:r>
              <a:rPr lang="ja-JP" altLang="en-US" sz="2400" dirty="0" smtClean="0">
                <a:solidFill>
                  <a:srgbClr val="FF0000"/>
                </a:solidFill>
              </a:rPr>
              <a:t>講義中にはほとんど利用</a:t>
            </a:r>
            <a:r>
              <a:rPr lang="ja-JP" altLang="en-US" sz="2400" dirty="0" smtClean="0">
                <a:solidFill>
                  <a:srgbClr val="FF0000"/>
                </a:solidFill>
              </a:rPr>
              <a:t>しません．講義した領域やその周辺領域を学修するための資料として利用してください</a:t>
            </a:r>
            <a:endParaRPr lang="en-US" altLang="ja-JP" sz="2400" dirty="0" smtClean="0">
              <a:solidFill>
                <a:srgbClr val="FF0000"/>
              </a:solidFill>
            </a:endParaRPr>
          </a:p>
          <a:p>
            <a:pPr marL="0" indent="0">
              <a:lnSpc>
                <a:spcPct val="110000"/>
              </a:lnSpc>
              <a:spcBef>
                <a:spcPts val="600"/>
              </a:spcBef>
              <a:spcAft>
                <a:spcPts val="600"/>
              </a:spcAft>
              <a:buNone/>
            </a:pPr>
            <a:endParaRPr lang="en-US" altLang="ja-JP" sz="2400" dirty="0" smtClean="0"/>
          </a:p>
        </p:txBody>
      </p:sp>
      <p:pic>
        <p:nvPicPr>
          <p:cNvPr id="4" name="Picture 2" descr="https://images-na.ssl-images-amazon.com/images/I/518ivcD2crL._SX348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21" y="720431"/>
            <a:ext cx="3984225" cy="568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4333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dirty="0" smtClean="0"/>
              <a:t>スケジュール</a:t>
            </a:r>
            <a:endParaRPr kumimoji="1" lang="ja-JP" altLang="en-US" sz="3600"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800" dirty="0" smtClean="0"/>
              <a:t>09/26	</a:t>
            </a:r>
            <a:r>
              <a:rPr lang="ja-JP" altLang="en-US" sz="1800" dirty="0" smtClean="0"/>
              <a:t>イントロダクション</a:t>
            </a:r>
            <a:r>
              <a:rPr lang="en-US" altLang="ja-JP" sz="1800" dirty="0"/>
              <a:t>1 : </a:t>
            </a:r>
            <a:r>
              <a:rPr lang="ja-JP" altLang="en-US" sz="1800" dirty="0"/>
              <a:t>デジタル画像とは，量子化と標本化，</a:t>
            </a:r>
            <a:r>
              <a:rPr lang="en-US" altLang="ja-JP" sz="1800" dirty="0"/>
              <a:t>Dynamic </a:t>
            </a:r>
            <a:r>
              <a:rPr lang="en-US" altLang="ja-JP" sz="1800" dirty="0" smtClean="0"/>
              <a:t>Range</a:t>
            </a:r>
            <a:endParaRPr lang="ja-JP" altLang="en-US" sz="1800" dirty="0"/>
          </a:p>
          <a:p>
            <a:pPr marL="0" indent="0">
              <a:lnSpc>
                <a:spcPct val="100000"/>
              </a:lnSpc>
              <a:spcBef>
                <a:spcPts val="600"/>
              </a:spcBef>
              <a:spcAft>
                <a:spcPts val="600"/>
              </a:spcAft>
              <a:buNone/>
            </a:pPr>
            <a:r>
              <a:rPr lang="en-US" altLang="ja-JP" sz="1800" dirty="0" smtClean="0"/>
              <a:t>10/03	</a:t>
            </a:r>
            <a:r>
              <a:rPr lang="ja-JP" altLang="en-US" sz="1800" dirty="0" smtClean="0"/>
              <a:t>イントロダクション</a:t>
            </a:r>
            <a:r>
              <a:rPr lang="en-US" altLang="ja-JP" sz="1800" dirty="0"/>
              <a:t>2 : </a:t>
            </a:r>
            <a:r>
              <a:rPr lang="ja-JP" altLang="en-US" sz="1800" dirty="0"/>
              <a:t>デジタルカメラ</a:t>
            </a:r>
            <a:r>
              <a:rPr lang="ja-JP" altLang="en-US" sz="1800" dirty="0" smtClean="0"/>
              <a:t>，人間の視覚，表色系</a:t>
            </a:r>
            <a:endParaRPr lang="ja-JP" altLang="en-US" sz="1800" dirty="0"/>
          </a:p>
          <a:p>
            <a:pPr marL="0" indent="0">
              <a:lnSpc>
                <a:spcPct val="100000"/>
              </a:lnSpc>
              <a:spcBef>
                <a:spcPts val="600"/>
              </a:spcBef>
              <a:spcAft>
                <a:spcPts val="600"/>
              </a:spcAft>
              <a:buNone/>
            </a:pPr>
            <a:r>
              <a:rPr lang="en-US" altLang="ja-JP" sz="1800" dirty="0" smtClean="0"/>
              <a:t>10/10	</a:t>
            </a:r>
            <a:r>
              <a:rPr lang="ja-JP" altLang="en-US" sz="1800" dirty="0" smtClean="0"/>
              <a:t>フィルタ</a:t>
            </a:r>
            <a:r>
              <a:rPr lang="ja-JP" altLang="en-US" sz="1800" dirty="0"/>
              <a:t>処理</a:t>
            </a:r>
            <a:r>
              <a:rPr lang="en-US" altLang="ja-JP" sz="1800" dirty="0"/>
              <a:t>1 : </a:t>
            </a:r>
            <a:r>
              <a:rPr lang="ja-JP" altLang="en-US" sz="1800" dirty="0"/>
              <a:t>トーンカーブ，線形フィルタ 	</a:t>
            </a:r>
          </a:p>
          <a:p>
            <a:pPr marL="0" indent="0">
              <a:lnSpc>
                <a:spcPct val="100000"/>
              </a:lnSpc>
              <a:spcBef>
                <a:spcPts val="600"/>
              </a:spcBef>
              <a:spcAft>
                <a:spcPts val="600"/>
              </a:spcAft>
              <a:buNone/>
            </a:pPr>
            <a:r>
              <a:rPr lang="en-US" altLang="ja-JP" sz="1800" dirty="0" smtClean="0"/>
              <a:t>10/17	</a:t>
            </a:r>
            <a:r>
              <a:rPr lang="ja-JP" altLang="en-US" sz="1800" dirty="0" smtClean="0"/>
              <a:t>フィルタ</a:t>
            </a:r>
            <a:r>
              <a:rPr lang="ja-JP" altLang="en-US" sz="1800" dirty="0"/>
              <a:t>処理</a:t>
            </a:r>
            <a:r>
              <a:rPr lang="en-US" altLang="ja-JP" sz="1800" dirty="0"/>
              <a:t>2 : </a:t>
            </a:r>
            <a:r>
              <a:rPr lang="ja-JP" altLang="en-US" sz="1800" dirty="0"/>
              <a:t>非線形フィルタ，</a:t>
            </a:r>
            <a:r>
              <a:rPr lang="ja-JP" altLang="en-US" sz="1800" dirty="0" smtClean="0"/>
              <a:t>ハーフトーニング</a:t>
            </a:r>
            <a:endParaRPr lang="en-US" altLang="ja-JP" sz="1800" dirty="0" smtClean="0"/>
          </a:p>
          <a:p>
            <a:pPr marL="0" indent="0">
              <a:lnSpc>
                <a:spcPct val="100000"/>
              </a:lnSpc>
              <a:spcBef>
                <a:spcPts val="600"/>
              </a:spcBef>
              <a:spcAft>
                <a:spcPts val="600"/>
              </a:spcAft>
              <a:buNone/>
            </a:pPr>
            <a:r>
              <a:rPr lang="en-US" altLang="ja-JP" sz="1800" dirty="0" smtClean="0"/>
              <a:t>10/24	</a:t>
            </a:r>
            <a:r>
              <a:rPr lang="ja-JP" altLang="en-US" sz="1800" dirty="0" smtClean="0"/>
              <a:t>フィルタ</a:t>
            </a:r>
            <a:r>
              <a:rPr lang="ja-JP" altLang="en-US" sz="1800" dirty="0"/>
              <a:t>処理</a:t>
            </a:r>
            <a:r>
              <a:rPr lang="en-US" altLang="ja-JP" sz="1800" dirty="0"/>
              <a:t>3 : </a:t>
            </a:r>
            <a:r>
              <a:rPr lang="ja-JP" altLang="en-US" sz="1800" dirty="0"/>
              <a:t>離散フーリエ</a:t>
            </a:r>
            <a:r>
              <a:rPr lang="ja-JP" altLang="en-US" sz="1800" dirty="0" smtClean="0"/>
              <a:t>変換と周波数フィルタリング</a:t>
            </a:r>
            <a:endParaRPr lang="en-US" altLang="ja-JP" sz="1800" dirty="0" smtClean="0"/>
          </a:p>
          <a:p>
            <a:pPr marL="0" indent="0">
              <a:lnSpc>
                <a:spcPct val="100000"/>
              </a:lnSpc>
              <a:spcBef>
                <a:spcPts val="600"/>
              </a:spcBef>
              <a:spcAft>
                <a:spcPts val="600"/>
              </a:spcAft>
              <a:buNone/>
            </a:pPr>
            <a:r>
              <a:rPr lang="en-US" altLang="ja-JP" sz="1800" b="1" dirty="0" smtClean="0">
                <a:solidFill>
                  <a:srgbClr val="FF0000"/>
                </a:solidFill>
              </a:rPr>
              <a:t>11/07	</a:t>
            </a:r>
            <a:r>
              <a:rPr lang="ja-JP" altLang="en-US" sz="1800" b="1" dirty="0">
                <a:solidFill>
                  <a:srgbClr val="FF0000"/>
                </a:solidFill>
              </a:rPr>
              <a:t>前半のまとめと中間</a:t>
            </a:r>
            <a:r>
              <a:rPr lang="ja-JP" altLang="en-US" sz="1800" b="1" dirty="0" smtClean="0">
                <a:solidFill>
                  <a:srgbClr val="FF0000"/>
                </a:solidFill>
              </a:rPr>
              <a:t>試験</a:t>
            </a:r>
            <a:endParaRPr lang="en-US" altLang="ja-JP" sz="1800" b="1" dirty="0" smtClean="0">
              <a:solidFill>
                <a:srgbClr val="FF0000"/>
              </a:solidFill>
            </a:endParaRPr>
          </a:p>
          <a:p>
            <a:pPr marL="0" indent="0">
              <a:lnSpc>
                <a:spcPct val="100000"/>
              </a:lnSpc>
              <a:spcBef>
                <a:spcPts val="600"/>
              </a:spcBef>
              <a:spcAft>
                <a:spcPts val="600"/>
              </a:spcAft>
              <a:buNone/>
            </a:pPr>
            <a:r>
              <a:rPr lang="en-US" altLang="ja-JP" sz="1800" dirty="0" smtClean="0"/>
              <a:t>11/14</a:t>
            </a:r>
            <a:r>
              <a:rPr lang="en-US" altLang="ja-JP" sz="1800" b="1" dirty="0" smtClean="0">
                <a:solidFill>
                  <a:srgbClr val="FF0000"/>
                </a:solidFill>
              </a:rPr>
              <a:t>	</a:t>
            </a:r>
            <a:r>
              <a:rPr lang="ja-JP" altLang="en-US" sz="1800" dirty="0"/>
              <a:t>画像処理演習 </a:t>
            </a:r>
            <a:r>
              <a:rPr lang="en-US" altLang="ja-JP" sz="1800" dirty="0"/>
              <a:t>: python</a:t>
            </a:r>
            <a:r>
              <a:rPr lang="ja-JP" altLang="en-US" sz="1800" dirty="0" smtClean="0"/>
              <a:t>入門　</a:t>
            </a:r>
            <a:r>
              <a:rPr lang="en-US" altLang="ja-JP" sz="1800" dirty="0" smtClean="0">
                <a:solidFill>
                  <a:srgbClr val="FF0000"/>
                </a:solidFill>
              </a:rPr>
              <a:t>(PC</a:t>
            </a:r>
            <a:r>
              <a:rPr lang="ja-JP" altLang="en-US" sz="1800" dirty="0" smtClean="0">
                <a:solidFill>
                  <a:srgbClr val="FF0000"/>
                </a:solidFill>
              </a:rPr>
              <a:t>教室</a:t>
            </a:r>
            <a:r>
              <a:rPr lang="en-US" altLang="ja-JP" sz="1800" dirty="0" smtClean="0">
                <a:solidFill>
                  <a:srgbClr val="FF0000"/>
                </a:solidFill>
              </a:rPr>
              <a:t>)</a:t>
            </a:r>
            <a:endParaRPr lang="en-US" altLang="ja-JP" sz="1800" b="1" dirty="0" smtClean="0">
              <a:solidFill>
                <a:srgbClr val="FF0000"/>
              </a:solidFill>
            </a:endParaRPr>
          </a:p>
          <a:p>
            <a:pPr marL="0" indent="0">
              <a:lnSpc>
                <a:spcPct val="100000"/>
              </a:lnSpc>
              <a:spcBef>
                <a:spcPts val="600"/>
              </a:spcBef>
              <a:spcAft>
                <a:spcPts val="600"/>
              </a:spcAft>
              <a:buNone/>
            </a:pPr>
            <a:r>
              <a:rPr lang="en-US" altLang="ja-JP" sz="1800" dirty="0" smtClean="0"/>
              <a:t>11/21	</a:t>
            </a:r>
            <a:r>
              <a:rPr lang="ja-JP" altLang="en-US" sz="1800" dirty="0"/>
              <a:t>画像処理演習 </a:t>
            </a:r>
            <a:r>
              <a:rPr lang="en-US" altLang="ja-JP" sz="1800" dirty="0"/>
              <a:t>: </a:t>
            </a:r>
            <a:r>
              <a:rPr lang="ja-JP" altLang="en-US" sz="1800" dirty="0"/>
              <a:t>フィルタ</a:t>
            </a:r>
            <a:r>
              <a:rPr lang="ja-JP" altLang="en-US" sz="1800" dirty="0" smtClean="0"/>
              <a:t>処理 </a:t>
            </a:r>
            <a:r>
              <a:rPr lang="en-US" altLang="ja-JP" sz="1800" dirty="0">
                <a:solidFill>
                  <a:srgbClr val="FF0000"/>
                </a:solidFill>
              </a:rPr>
              <a:t>(PC</a:t>
            </a:r>
            <a:r>
              <a:rPr lang="ja-JP" altLang="en-US" sz="1800" dirty="0">
                <a:solidFill>
                  <a:srgbClr val="FF0000"/>
                </a:solidFill>
              </a:rPr>
              <a:t>教室：</a:t>
            </a:r>
            <a:r>
              <a:rPr lang="ja-JP" altLang="en-US" sz="1800" dirty="0" smtClean="0">
                <a:solidFill>
                  <a:srgbClr val="FF0000"/>
                </a:solidFill>
              </a:rPr>
              <a:t>課題締め切り </a:t>
            </a:r>
            <a:r>
              <a:rPr lang="en-US" altLang="ja-JP" sz="1800" dirty="0" smtClean="0">
                <a:solidFill>
                  <a:srgbClr val="FF0000"/>
                </a:solidFill>
              </a:rPr>
              <a:t>12/08 23:59)</a:t>
            </a:r>
            <a:endParaRPr lang="en-US" altLang="ja-JP" sz="1800" dirty="0" smtClean="0"/>
          </a:p>
          <a:p>
            <a:pPr marL="0" indent="0">
              <a:lnSpc>
                <a:spcPct val="100000"/>
              </a:lnSpc>
              <a:spcBef>
                <a:spcPts val="600"/>
              </a:spcBef>
              <a:spcAft>
                <a:spcPts val="600"/>
              </a:spcAft>
              <a:buNone/>
            </a:pPr>
            <a:r>
              <a:rPr lang="en-US" altLang="ja-JP" sz="1800" dirty="0" smtClean="0"/>
              <a:t>11/28	</a:t>
            </a:r>
            <a:r>
              <a:rPr lang="ja-JP" altLang="en-US" sz="1800" dirty="0"/>
              <a:t>画像処理演習 </a:t>
            </a:r>
            <a:r>
              <a:rPr lang="en-US" altLang="ja-JP" sz="1800" dirty="0"/>
              <a:t>: </a:t>
            </a:r>
            <a:r>
              <a:rPr lang="ja-JP" altLang="en-US" sz="1800" dirty="0"/>
              <a:t>フィルタ</a:t>
            </a:r>
            <a:r>
              <a:rPr lang="ja-JP" altLang="en-US" sz="1800" dirty="0" smtClean="0"/>
              <a:t>処理 </a:t>
            </a:r>
            <a:r>
              <a:rPr lang="en-US" altLang="ja-JP" sz="1800" dirty="0">
                <a:solidFill>
                  <a:srgbClr val="FF0000"/>
                </a:solidFill>
              </a:rPr>
              <a:t>(PC</a:t>
            </a:r>
            <a:r>
              <a:rPr lang="ja-JP" altLang="en-US" sz="1800" dirty="0">
                <a:solidFill>
                  <a:srgbClr val="FF0000"/>
                </a:solidFill>
              </a:rPr>
              <a:t>教室：課題締め切り </a:t>
            </a:r>
            <a:r>
              <a:rPr lang="en-US" altLang="ja-JP" sz="1800" dirty="0">
                <a:solidFill>
                  <a:srgbClr val="FF0000"/>
                </a:solidFill>
              </a:rPr>
              <a:t>12/08 23:59)</a:t>
            </a:r>
            <a:endParaRPr lang="en-US" altLang="ja-JP" sz="1800" b="1" dirty="0" smtClean="0"/>
          </a:p>
          <a:p>
            <a:pPr marL="0" indent="0">
              <a:lnSpc>
                <a:spcPct val="100000"/>
              </a:lnSpc>
              <a:spcBef>
                <a:spcPts val="600"/>
              </a:spcBef>
              <a:spcAft>
                <a:spcPts val="600"/>
              </a:spcAft>
              <a:buNone/>
            </a:pPr>
            <a:r>
              <a:rPr lang="en-US" altLang="ja-JP" sz="1800" dirty="0" smtClean="0"/>
              <a:t>12/05	</a:t>
            </a:r>
            <a:r>
              <a:rPr lang="ja-JP" altLang="en-US" sz="1800" dirty="0"/>
              <a:t>画像処理演習 </a:t>
            </a:r>
            <a:r>
              <a:rPr lang="en-US" altLang="ja-JP" sz="1800" dirty="0"/>
              <a:t>: </a:t>
            </a:r>
            <a:r>
              <a:rPr lang="ja-JP" altLang="en-US" sz="1800" dirty="0"/>
              <a:t>フィルタ</a:t>
            </a:r>
            <a:r>
              <a:rPr lang="ja-JP" altLang="en-US" sz="1800" dirty="0" smtClean="0"/>
              <a:t>処理</a:t>
            </a:r>
            <a:r>
              <a:rPr lang="en-US" altLang="ja-JP" sz="1800" dirty="0" smtClean="0">
                <a:solidFill>
                  <a:srgbClr val="FF0000"/>
                </a:solidFill>
              </a:rPr>
              <a:t> </a:t>
            </a:r>
            <a:r>
              <a:rPr lang="en-US" altLang="ja-JP" sz="1800" dirty="0">
                <a:solidFill>
                  <a:srgbClr val="FF0000"/>
                </a:solidFill>
              </a:rPr>
              <a:t>(PC</a:t>
            </a:r>
            <a:r>
              <a:rPr lang="ja-JP" altLang="en-US" sz="1800">
                <a:solidFill>
                  <a:srgbClr val="FF0000"/>
                </a:solidFill>
              </a:rPr>
              <a:t>教室：</a:t>
            </a:r>
            <a:r>
              <a:rPr lang="ja-JP" altLang="en-US" sz="1800" dirty="0">
                <a:solidFill>
                  <a:srgbClr val="FF0000"/>
                </a:solidFill>
              </a:rPr>
              <a:t>課題締め切り </a:t>
            </a:r>
            <a:r>
              <a:rPr lang="en-US" altLang="ja-JP" sz="1800" dirty="0">
                <a:solidFill>
                  <a:srgbClr val="FF0000"/>
                </a:solidFill>
              </a:rPr>
              <a:t>12/08 23:59)</a:t>
            </a:r>
            <a:endParaRPr lang="ja-JP" altLang="en-US" sz="1800" dirty="0"/>
          </a:p>
          <a:p>
            <a:pPr marL="0" indent="0">
              <a:lnSpc>
                <a:spcPct val="100000"/>
              </a:lnSpc>
              <a:spcBef>
                <a:spcPts val="600"/>
              </a:spcBef>
              <a:spcAft>
                <a:spcPts val="600"/>
              </a:spcAft>
              <a:buNone/>
            </a:pPr>
            <a:r>
              <a:rPr lang="en-US" altLang="ja-JP" sz="1800" dirty="0" smtClean="0"/>
              <a:t>12/12	</a:t>
            </a:r>
            <a:r>
              <a:rPr lang="ja-JP" altLang="en-US" sz="1800" dirty="0"/>
              <a:t>画像の幾何変換１ </a:t>
            </a:r>
            <a:r>
              <a:rPr lang="en-US" altLang="ja-JP" sz="1800" dirty="0"/>
              <a:t>: </a:t>
            </a:r>
            <a:r>
              <a:rPr lang="ja-JP" altLang="en-US" sz="1800" dirty="0"/>
              <a:t>アファイン</a:t>
            </a:r>
            <a:r>
              <a:rPr lang="ja-JP" altLang="en-US" sz="1800" dirty="0" smtClean="0"/>
              <a:t>変換</a:t>
            </a:r>
            <a:r>
              <a:rPr lang="en-US" altLang="ja-JP" sz="1800" dirty="0" smtClean="0"/>
              <a:t> </a:t>
            </a:r>
            <a:r>
              <a:rPr lang="en-US" altLang="ja-JP" sz="1800" dirty="0"/>
              <a:t>	</a:t>
            </a:r>
            <a:endParaRPr lang="en-US" altLang="ja-JP" sz="1800" dirty="0" smtClean="0"/>
          </a:p>
          <a:p>
            <a:pPr marL="0" indent="0">
              <a:lnSpc>
                <a:spcPct val="100000"/>
              </a:lnSpc>
              <a:spcBef>
                <a:spcPts val="600"/>
              </a:spcBef>
              <a:spcAft>
                <a:spcPts val="600"/>
              </a:spcAft>
              <a:buNone/>
            </a:pPr>
            <a:r>
              <a:rPr lang="en-US" altLang="ja-JP" sz="1800" dirty="0" smtClean="0"/>
              <a:t>12/19	</a:t>
            </a:r>
            <a:r>
              <a:rPr lang="ja-JP" altLang="en-US" sz="1800" dirty="0"/>
              <a:t>画像の幾何変換２ </a:t>
            </a:r>
            <a:r>
              <a:rPr lang="en-US" altLang="ja-JP" sz="1800" dirty="0"/>
              <a:t>: </a:t>
            </a:r>
            <a:r>
              <a:rPr lang="ja-JP" altLang="en-US" sz="1800" dirty="0"/>
              <a:t>画像の補間</a:t>
            </a:r>
            <a:r>
              <a:rPr lang="en-US" altLang="ja-JP" sz="1800" dirty="0"/>
              <a:t>	</a:t>
            </a:r>
            <a:endParaRPr lang="en-US" altLang="ja-JP" sz="1800" dirty="0" smtClean="0"/>
          </a:p>
          <a:p>
            <a:pPr marL="0" indent="0">
              <a:lnSpc>
                <a:spcPct val="100000"/>
              </a:lnSpc>
              <a:spcBef>
                <a:spcPts val="600"/>
              </a:spcBef>
              <a:spcAft>
                <a:spcPts val="600"/>
              </a:spcAft>
              <a:buNone/>
            </a:pPr>
            <a:r>
              <a:rPr lang="en-US" altLang="ja-JP" sz="1800" dirty="0" smtClean="0"/>
              <a:t>01/16 </a:t>
            </a:r>
            <a:r>
              <a:rPr lang="en-US" altLang="ja-JP" sz="1800" dirty="0"/>
              <a:t>	</a:t>
            </a:r>
            <a:r>
              <a:rPr lang="ja-JP" altLang="en-US" sz="1800" dirty="0"/>
              <a:t>画像復元 </a:t>
            </a:r>
            <a:r>
              <a:rPr lang="en-US" altLang="ja-JP" sz="1800" dirty="0"/>
              <a:t>: Convolution</a:t>
            </a:r>
            <a:r>
              <a:rPr lang="ja-JP" altLang="en-US" sz="1800" dirty="0"/>
              <a:t>と</a:t>
            </a:r>
            <a:r>
              <a:rPr lang="en-US" altLang="ja-JP" sz="1800" dirty="0"/>
              <a:t>De-convolution</a:t>
            </a:r>
            <a:r>
              <a:rPr lang="ja-JP" altLang="en-US" sz="1800" dirty="0" smtClean="0"/>
              <a:t>（進度に合わせて変更</a:t>
            </a:r>
            <a:r>
              <a:rPr lang="ja-JP" altLang="en-US" sz="1800" dirty="0"/>
              <a:t>する可能性有り）</a:t>
            </a:r>
            <a:endParaRPr lang="en-US" altLang="ja-JP" sz="1800" dirty="0" smtClean="0"/>
          </a:p>
          <a:p>
            <a:pPr marL="0" indent="0">
              <a:lnSpc>
                <a:spcPct val="100000"/>
              </a:lnSpc>
              <a:spcBef>
                <a:spcPts val="600"/>
              </a:spcBef>
              <a:spcAft>
                <a:spcPts val="600"/>
              </a:spcAft>
              <a:buNone/>
            </a:pPr>
            <a:r>
              <a:rPr lang="en-US" altLang="ja-JP" sz="1800" b="1" dirty="0" smtClean="0">
                <a:solidFill>
                  <a:srgbClr val="FF0000"/>
                </a:solidFill>
              </a:rPr>
              <a:t>01/23 </a:t>
            </a:r>
            <a:r>
              <a:rPr lang="en-US" altLang="ja-JP" sz="1800" b="1" dirty="0">
                <a:solidFill>
                  <a:srgbClr val="FF0000"/>
                </a:solidFill>
              </a:rPr>
              <a:t>	</a:t>
            </a:r>
            <a:r>
              <a:rPr lang="ja-JP" altLang="en-US" sz="1800" b="1" dirty="0">
                <a:solidFill>
                  <a:srgbClr val="FF0000"/>
                </a:solidFill>
              </a:rPr>
              <a:t>後半のまとめと期末</a:t>
            </a:r>
            <a:r>
              <a:rPr lang="ja-JP" altLang="en-US" sz="1800" b="1" dirty="0" smtClean="0">
                <a:solidFill>
                  <a:srgbClr val="FF0000"/>
                </a:solidFill>
              </a:rPr>
              <a:t>試験</a:t>
            </a:r>
            <a:endParaRPr lang="en-US" altLang="ja-JP" sz="1800" b="1" dirty="0" smtClean="0">
              <a:solidFill>
                <a:srgbClr val="FF0000"/>
              </a:solidFill>
            </a:endParaRPr>
          </a:p>
        </p:txBody>
      </p:sp>
    </p:spTree>
    <p:extLst>
      <p:ext uri="{BB962C8B-B14F-4D97-AF65-F5344CB8AC3E}">
        <p14:creationId xmlns:p14="http://schemas.microsoft.com/office/powerpoint/2010/main" val="28199552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kumimoji="1" lang="ja-JP" altLang="en-US" dirty="0" smtClean="0"/>
              <a:t>ある手法を</a:t>
            </a:r>
            <a:r>
              <a:rPr kumimoji="1" lang="en-US" altLang="ja-JP" dirty="0" smtClean="0"/>
              <a:t>『</a:t>
            </a:r>
            <a:r>
              <a:rPr kumimoji="1" lang="ja-JP" altLang="en-US" dirty="0" smtClean="0"/>
              <a:t>理解する</a:t>
            </a:r>
            <a:r>
              <a:rPr kumimoji="1" lang="en-US" altLang="ja-JP" dirty="0" smtClean="0"/>
              <a:t>』</a:t>
            </a:r>
            <a:r>
              <a:rPr kumimoji="1" lang="ja-JP" altLang="en-US" dirty="0" smtClean="0"/>
              <a:t>とは？</a:t>
            </a:r>
            <a:endParaRPr kumimoji="1" lang="ja-JP" altLang="en-US" dirty="0"/>
          </a:p>
        </p:txBody>
      </p:sp>
      <p:sp>
        <p:nvSpPr>
          <p:cNvPr id="3" name="コンテンツ プレースホルダー 2"/>
          <p:cNvSpPr>
            <a:spLocks noGrp="1"/>
          </p:cNvSpPr>
          <p:nvPr>
            <p:ph idx="1"/>
          </p:nvPr>
        </p:nvSpPr>
        <p:spPr>
          <a:xfrm>
            <a:off x="801295" y="1343721"/>
            <a:ext cx="10984305" cy="3983021"/>
          </a:xfrm>
        </p:spPr>
        <p:txBody>
          <a:bodyPr>
            <a:normAutofit/>
          </a:bodyPr>
          <a:lstStyle/>
          <a:p>
            <a:r>
              <a:rPr kumimoji="1" lang="ja-JP" altLang="en-US" dirty="0" smtClean="0"/>
              <a:t>教科書をおぼえた </a:t>
            </a:r>
            <a:r>
              <a:rPr kumimoji="1" lang="en-US" altLang="ja-JP" dirty="0" smtClean="0"/>
              <a:t>:</a:t>
            </a:r>
            <a:r>
              <a:rPr kumimoji="1" lang="en-US" altLang="ja-JP" dirty="0" smtClean="0">
                <a:sym typeface="Wingdings" panose="05000000000000000000" pitchFamily="2" charset="2"/>
              </a:rPr>
              <a:t> ×</a:t>
            </a:r>
          </a:p>
          <a:p>
            <a:r>
              <a:rPr lang="ja-JP" altLang="en-US" dirty="0">
                <a:sym typeface="Wingdings" panose="05000000000000000000" pitchFamily="2" charset="2"/>
              </a:rPr>
              <a:t>人</a:t>
            </a:r>
            <a:r>
              <a:rPr lang="ja-JP" altLang="en-US" dirty="0" smtClean="0">
                <a:sym typeface="Wingdings" panose="05000000000000000000" pitchFamily="2" charset="2"/>
              </a:rPr>
              <a:t>にその手法を説明できる </a:t>
            </a:r>
            <a:r>
              <a:rPr lang="en-US" altLang="ja-JP" dirty="0" smtClean="0">
                <a:sym typeface="Wingdings" panose="05000000000000000000" pitchFamily="2" charset="2"/>
              </a:rPr>
              <a:t>: </a:t>
            </a:r>
            <a:r>
              <a:rPr lang="ja-JP" altLang="en-US" dirty="0" smtClean="0">
                <a:sym typeface="Wingdings" panose="05000000000000000000" pitchFamily="2" charset="2"/>
              </a:rPr>
              <a:t>△</a:t>
            </a:r>
            <a:endParaRPr lang="en-US" altLang="ja-JP" dirty="0" smtClean="0">
              <a:sym typeface="Wingdings" panose="05000000000000000000" pitchFamily="2" charset="2"/>
            </a:endParaRPr>
          </a:p>
          <a:p>
            <a:r>
              <a:rPr kumimoji="1" lang="ja-JP" altLang="en-US" dirty="0">
                <a:sym typeface="Wingdings" panose="05000000000000000000" pitchFamily="2" charset="2"/>
              </a:rPr>
              <a:t>例</a:t>
            </a:r>
            <a:r>
              <a:rPr kumimoji="1" lang="ja-JP" altLang="en-US" dirty="0" smtClean="0">
                <a:sym typeface="Wingdings" panose="05000000000000000000" pitchFamily="2" charset="2"/>
              </a:rPr>
              <a:t>を挙げて人に説明できる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a:t>
            </a:r>
            <a:endParaRPr kumimoji="1" lang="en-US" altLang="ja-JP" dirty="0" smtClean="0">
              <a:sym typeface="Wingdings" panose="05000000000000000000" pitchFamily="2" charset="2"/>
            </a:endParaRPr>
          </a:p>
          <a:p>
            <a:r>
              <a:rPr lang="ja-JP" altLang="en-US" dirty="0" smtClean="0"/>
              <a:t>プログラムとして記述できる</a:t>
            </a:r>
            <a:r>
              <a:rPr kumimoji="1" lang="ja-JP" altLang="en-US" dirty="0" smtClean="0"/>
              <a:t>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a:t>
            </a:r>
            <a:endParaRPr kumimoji="1" lang="en-US" altLang="ja-JP" dirty="0" smtClean="0">
              <a:sym typeface="Wingdings" panose="05000000000000000000" pitchFamily="2" charset="2"/>
            </a:endParaRPr>
          </a:p>
          <a:p>
            <a:endParaRPr lang="en-US" altLang="ja-JP" dirty="0">
              <a:sym typeface="Wingdings" panose="05000000000000000000" pitchFamily="2" charset="2"/>
            </a:endParaRPr>
          </a:p>
          <a:p>
            <a:pPr marL="0" indent="0">
              <a:buNone/>
            </a:pPr>
            <a:r>
              <a:rPr kumimoji="1" lang="en-US" altLang="ja-JP" b="1" dirty="0" smtClean="0">
                <a:sym typeface="Wingdings" panose="05000000000000000000" pitchFamily="2" charset="2"/>
              </a:rPr>
              <a:t>  </a:t>
            </a:r>
            <a:r>
              <a:rPr kumimoji="1" lang="ja-JP" altLang="en-US" b="1" dirty="0" smtClean="0">
                <a:sym typeface="Wingdings" panose="05000000000000000000" pitchFamily="2" charset="2"/>
              </a:rPr>
              <a:t>コードを書こう！</a:t>
            </a:r>
            <a:endParaRPr kumimoji="1" lang="ja-JP" altLang="en-US" b="1" dirty="0"/>
          </a:p>
        </p:txBody>
      </p:sp>
      <p:sp>
        <p:nvSpPr>
          <p:cNvPr id="4" name="正方形/長方形 3"/>
          <p:cNvSpPr/>
          <p:nvPr/>
        </p:nvSpPr>
        <p:spPr>
          <a:xfrm>
            <a:off x="5907315" y="6488668"/>
            <a:ext cx="6284686" cy="400110"/>
          </a:xfrm>
          <a:prstGeom prst="rect">
            <a:avLst/>
          </a:prstGeom>
        </p:spPr>
        <p:txBody>
          <a:bodyPr wrap="square">
            <a:spAutoFit/>
          </a:bodyPr>
          <a:lstStyle/>
          <a:p>
            <a:pPr algn="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井尻の偏見に基づきます．異論は認めます．</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8869017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65164" y="365126"/>
            <a:ext cx="11708780" cy="733270"/>
          </a:xfrm>
        </p:spPr>
        <p:txBody>
          <a:bodyPr/>
          <a:lstStyle/>
          <a:p>
            <a:r>
              <a:rPr kumimoji="1" lang="en-US" altLang="ja-JP" dirty="0" smtClean="0"/>
              <a:t>Python</a:t>
            </a:r>
            <a:r>
              <a:rPr kumimoji="1" lang="ja-JP" altLang="en-US" dirty="0" smtClean="0"/>
              <a:t>プログラミング演習</a:t>
            </a:r>
            <a:endParaRPr kumimoji="1" lang="ja-JP" altLang="en-US" dirty="0"/>
          </a:p>
        </p:txBody>
      </p:sp>
      <p:sp>
        <p:nvSpPr>
          <p:cNvPr id="3" name="コンテンツ プレースホルダー 2"/>
          <p:cNvSpPr>
            <a:spLocks noGrp="1"/>
          </p:cNvSpPr>
          <p:nvPr>
            <p:ph idx="1"/>
          </p:nvPr>
        </p:nvSpPr>
        <p:spPr>
          <a:xfrm>
            <a:off x="765164" y="1343722"/>
            <a:ext cx="10616198" cy="5296829"/>
          </a:xfrm>
        </p:spPr>
        <p:txBody>
          <a:bodyPr/>
          <a:lstStyle/>
          <a:p>
            <a:pPr marL="0" indent="0">
              <a:buNone/>
            </a:pPr>
            <a:r>
              <a:rPr kumimoji="1" lang="ja-JP" altLang="en-US" dirty="0" smtClean="0"/>
              <a:t>以下の日程にてプログラミング演習を行ないます</a:t>
            </a:r>
            <a:endParaRPr kumimoji="1" lang="en-US" altLang="ja-JP" dirty="0" smtClean="0"/>
          </a:p>
          <a:p>
            <a:pPr>
              <a:lnSpc>
                <a:spcPct val="100000"/>
              </a:lnSpc>
              <a:spcBef>
                <a:spcPts val="600"/>
              </a:spcBef>
              <a:spcAft>
                <a:spcPts val="600"/>
              </a:spcAft>
            </a:pPr>
            <a:r>
              <a:rPr lang="en-US" altLang="ja-JP" sz="2000" dirty="0"/>
              <a:t>11/14</a:t>
            </a:r>
            <a:r>
              <a:rPr lang="en-US" altLang="ja-JP" sz="2000" b="1" dirty="0">
                <a:solidFill>
                  <a:srgbClr val="FF0000"/>
                </a:solidFill>
              </a:rPr>
              <a:t>	</a:t>
            </a:r>
            <a:r>
              <a:rPr lang="ja-JP" altLang="en-US" sz="2000" dirty="0"/>
              <a:t>画像処理演習 </a:t>
            </a:r>
            <a:r>
              <a:rPr lang="en-US" altLang="ja-JP" sz="2000" dirty="0"/>
              <a:t>: python</a:t>
            </a:r>
            <a:r>
              <a:rPr lang="ja-JP" altLang="en-US" sz="2000" dirty="0"/>
              <a:t>入門　</a:t>
            </a:r>
            <a:r>
              <a:rPr lang="en-US" altLang="ja-JP" sz="2000" dirty="0">
                <a:solidFill>
                  <a:srgbClr val="FF0000"/>
                </a:solidFill>
              </a:rPr>
              <a:t>(</a:t>
            </a:r>
            <a:r>
              <a:rPr lang="ja-JP" altLang="en-US" sz="2000" dirty="0">
                <a:solidFill>
                  <a:srgbClr val="FF0000"/>
                </a:solidFill>
              </a:rPr>
              <a:t>演習室</a:t>
            </a:r>
            <a:r>
              <a:rPr lang="en-US" altLang="ja-JP" sz="2000" dirty="0">
                <a:solidFill>
                  <a:srgbClr val="FF0000"/>
                </a:solidFill>
              </a:rPr>
              <a:t>)</a:t>
            </a:r>
            <a:endParaRPr lang="en-US" altLang="ja-JP" sz="2000" b="1" dirty="0">
              <a:solidFill>
                <a:srgbClr val="FF0000"/>
              </a:solidFill>
            </a:endParaRPr>
          </a:p>
          <a:p>
            <a:pPr>
              <a:lnSpc>
                <a:spcPct val="100000"/>
              </a:lnSpc>
              <a:spcBef>
                <a:spcPts val="600"/>
              </a:spcBef>
              <a:spcAft>
                <a:spcPts val="600"/>
              </a:spcAft>
            </a:pPr>
            <a:r>
              <a:rPr lang="en-US" altLang="ja-JP" sz="2000" dirty="0"/>
              <a:t>11/21	</a:t>
            </a:r>
            <a:r>
              <a:rPr lang="ja-JP" altLang="en-US" sz="2000" dirty="0"/>
              <a:t>画像処理演習 </a:t>
            </a:r>
            <a:r>
              <a:rPr lang="en-US" altLang="ja-JP" sz="2000" dirty="0"/>
              <a:t>: </a:t>
            </a:r>
            <a:r>
              <a:rPr lang="ja-JP" altLang="en-US" sz="2000" dirty="0"/>
              <a:t>フィルタ処理 </a:t>
            </a:r>
            <a:r>
              <a:rPr lang="en-US" altLang="ja-JP" sz="2000" dirty="0">
                <a:solidFill>
                  <a:srgbClr val="FF0000"/>
                </a:solidFill>
              </a:rPr>
              <a:t>(</a:t>
            </a:r>
            <a:r>
              <a:rPr lang="ja-JP" altLang="en-US" sz="2000" dirty="0">
                <a:solidFill>
                  <a:srgbClr val="FF0000"/>
                </a:solidFill>
              </a:rPr>
              <a:t>演習室</a:t>
            </a:r>
            <a:r>
              <a:rPr lang="en-US" altLang="ja-JP" sz="2000" dirty="0">
                <a:solidFill>
                  <a:srgbClr val="FF0000"/>
                </a:solidFill>
              </a:rPr>
              <a:t>)</a:t>
            </a:r>
            <a:endParaRPr lang="en-US" altLang="ja-JP" sz="2000" dirty="0"/>
          </a:p>
          <a:p>
            <a:pPr>
              <a:lnSpc>
                <a:spcPct val="100000"/>
              </a:lnSpc>
              <a:spcBef>
                <a:spcPts val="600"/>
              </a:spcBef>
              <a:spcAft>
                <a:spcPts val="600"/>
              </a:spcAft>
            </a:pPr>
            <a:r>
              <a:rPr lang="en-US" altLang="ja-JP" sz="2000" dirty="0"/>
              <a:t>11/28	</a:t>
            </a:r>
            <a:r>
              <a:rPr lang="ja-JP" altLang="en-US" sz="2000" dirty="0"/>
              <a:t>画像処理演習 </a:t>
            </a:r>
            <a:r>
              <a:rPr lang="en-US" altLang="ja-JP" sz="2000" dirty="0"/>
              <a:t>: </a:t>
            </a:r>
            <a:r>
              <a:rPr lang="ja-JP" altLang="en-US" sz="2000" dirty="0"/>
              <a:t>フィルタ処理 </a:t>
            </a:r>
            <a:r>
              <a:rPr lang="en-US" altLang="ja-JP" sz="2000" dirty="0">
                <a:solidFill>
                  <a:srgbClr val="FF0000"/>
                </a:solidFill>
              </a:rPr>
              <a:t>(</a:t>
            </a:r>
            <a:r>
              <a:rPr lang="ja-JP" altLang="en-US" sz="2000" dirty="0">
                <a:solidFill>
                  <a:srgbClr val="FF0000"/>
                </a:solidFill>
              </a:rPr>
              <a:t>演習室</a:t>
            </a:r>
            <a:r>
              <a:rPr lang="en-US" altLang="ja-JP" sz="2000" dirty="0">
                <a:solidFill>
                  <a:srgbClr val="FF0000"/>
                </a:solidFill>
              </a:rPr>
              <a:t>)</a:t>
            </a:r>
            <a:endParaRPr lang="en-US" altLang="ja-JP" sz="2000" b="1" dirty="0"/>
          </a:p>
          <a:p>
            <a:pPr>
              <a:lnSpc>
                <a:spcPct val="100000"/>
              </a:lnSpc>
              <a:spcBef>
                <a:spcPts val="600"/>
              </a:spcBef>
              <a:spcAft>
                <a:spcPts val="600"/>
              </a:spcAft>
            </a:pPr>
            <a:r>
              <a:rPr lang="en-US" altLang="ja-JP" sz="2000" dirty="0"/>
              <a:t>12/05	</a:t>
            </a:r>
            <a:r>
              <a:rPr lang="ja-JP" altLang="en-US" sz="2000" dirty="0"/>
              <a:t>画像処理演習 </a:t>
            </a:r>
            <a:r>
              <a:rPr lang="en-US" altLang="ja-JP" sz="2000" dirty="0"/>
              <a:t>: </a:t>
            </a:r>
            <a:r>
              <a:rPr lang="ja-JP" altLang="en-US" sz="2000" dirty="0"/>
              <a:t>フィルタ処理</a:t>
            </a:r>
            <a:r>
              <a:rPr lang="en-US" altLang="ja-JP" sz="2000" dirty="0">
                <a:solidFill>
                  <a:srgbClr val="FF0000"/>
                </a:solidFill>
              </a:rPr>
              <a:t> (</a:t>
            </a:r>
            <a:r>
              <a:rPr lang="ja-JP" altLang="en-US" sz="2000" dirty="0">
                <a:solidFill>
                  <a:srgbClr val="FF0000"/>
                </a:solidFill>
              </a:rPr>
              <a:t>演習室</a:t>
            </a:r>
            <a:r>
              <a:rPr lang="en-US" altLang="ja-JP" sz="2000" dirty="0">
                <a:solidFill>
                  <a:srgbClr val="FF0000"/>
                </a:solidFill>
              </a:rPr>
              <a:t>)</a:t>
            </a:r>
            <a:endParaRPr lang="ja-JP" altLang="en-US" sz="2000" dirty="0"/>
          </a:p>
          <a:p>
            <a:pPr marL="0" indent="0">
              <a:buNone/>
            </a:pPr>
            <a:r>
              <a:rPr kumimoji="0" lang="ja-JP" altLang="en-US" dirty="0" smtClean="0">
                <a:latin typeface="Arial" panose="020B0604020202020204" pitchFamily="34" charset="0"/>
              </a:rPr>
              <a:t>場所 </a:t>
            </a:r>
            <a:r>
              <a:rPr kumimoji="0" lang="en-US" altLang="ja-JP" dirty="0" smtClean="0">
                <a:latin typeface="Arial" panose="020B0604020202020204" pitchFamily="34" charset="0"/>
              </a:rPr>
              <a:t>: </a:t>
            </a:r>
            <a:r>
              <a:rPr kumimoji="0" lang="ja-JP" altLang="ja-JP" dirty="0" smtClean="0">
                <a:latin typeface="Arial" panose="020B0604020202020204" pitchFamily="34" charset="0"/>
              </a:rPr>
              <a:t>PC</a:t>
            </a:r>
            <a:r>
              <a:rPr kumimoji="0" lang="ja-JP" altLang="ja-JP" dirty="0">
                <a:latin typeface="Arial" panose="020B0604020202020204" pitchFamily="34" charset="0"/>
              </a:rPr>
              <a:t>教室</a:t>
            </a:r>
            <a:r>
              <a:rPr kumimoji="0" lang="ja-JP" altLang="ja-JP" dirty="0" smtClean="0">
                <a:latin typeface="Arial" panose="020B0604020202020204" pitchFamily="34" charset="0"/>
              </a:rPr>
              <a:t>9</a:t>
            </a:r>
            <a:r>
              <a:rPr kumimoji="0" lang="en-US" altLang="ja-JP" dirty="0" smtClean="0">
                <a:latin typeface="Arial" panose="020B0604020202020204" pitchFamily="34" charset="0"/>
              </a:rPr>
              <a:t>, </a:t>
            </a:r>
            <a:r>
              <a:rPr kumimoji="0" lang="ja-JP" altLang="ja-JP" dirty="0" smtClean="0">
                <a:latin typeface="Arial" panose="020B0604020202020204" pitchFamily="34" charset="0"/>
              </a:rPr>
              <a:t>10</a:t>
            </a:r>
            <a:endParaRPr lang="en-US" altLang="ja-JP" dirty="0" smtClean="0"/>
          </a:p>
          <a:p>
            <a:pPr marL="0" indent="0">
              <a:buNone/>
            </a:pPr>
            <a:r>
              <a:rPr lang="ja-JP" altLang="en-US" dirty="0" smtClean="0"/>
              <a:t>言語 </a:t>
            </a:r>
            <a:r>
              <a:rPr kumimoji="0" lang="en-US" altLang="ja-JP" dirty="0" smtClean="0">
                <a:latin typeface="Arial" panose="020B0604020202020204" pitchFamily="34" charset="0"/>
              </a:rPr>
              <a:t>: </a:t>
            </a:r>
            <a:r>
              <a:rPr lang="en-US" altLang="ja-JP" dirty="0" smtClean="0"/>
              <a:t>Python </a:t>
            </a:r>
          </a:p>
          <a:p>
            <a:pPr marL="0" indent="0">
              <a:buNone/>
            </a:pPr>
            <a:r>
              <a:rPr lang="ja-JP" altLang="en-US" dirty="0" smtClean="0"/>
              <a:t>ライブラリ </a:t>
            </a:r>
            <a:r>
              <a:rPr lang="en-US" altLang="ja-JP" dirty="0" smtClean="0"/>
              <a:t>: </a:t>
            </a:r>
            <a:r>
              <a:rPr lang="en-US" altLang="ja-JP" dirty="0" err="1" smtClean="0"/>
              <a:t>OpenCV</a:t>
            </a:r>
            <a:endParaRPr lang="en-US" altLang="ja-JP" dirty="0" smtClean="0"/>
          </a:p>
          <a:p>
            <a:pPr marL="0" indent="0">
              <a:buNone/>
            </a:pPr>
            <a:r>
              <a:rPr lang="ja-JP" altLang="en-US" dirty="0" smtClean="0"/>
              <a:t>内容 </a:t>
            </a:r>
            <a:r>
              <a:rPr lang="en-US" altLang="ja-JP" dirty="0" smtClean="0"/>
              <a:t>: </a:t>
            </a:r>
            <a:r>
              <a:rPr lang="ja-JP" altLang="en-US" dirty="0" smtClean="0"/>
              <a:t>フィルタ，フーリエ変換，ハーフトーニング</a:t>
            </a:r>
            <a:r>
              <a:rPr lang="en-US" altLang="ja-JP" dirty="0" smtClean="0"/>
              <a:t> </a:t>
            </a:r>
            <a:endParaRPr lang="en-US" altLang="ja-JP" dirty="0" smtClean="0"/>
          </a:p>
          <a:p>
            <a:pPr marL="0" indent="0">
              <a:buNone/>
            </a:pPr>
            <a:endParaRPr kumimoji="1" lang="ja-JP" altLang="en-US" dirty="0"/>
          </a:p>
        </p:txBody>
      </p:sp>
    </p:spTree>
    <p:extLst>
      <p:ext uri="{BB962C8B-B14F-4D97-AF65-F5344CB8AC3E}">
        <p14:creationId xmlns:p14="http://schemas.microsoft.com/office/powerpoint/2010/main" val="17175505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3120</TotalTime>
  <Words>2407</Words>
  <Application>Microsoft Office PowerPoint</Application>
  <PresentationFormat>ワイド画面</PresentationFormat>
  <Paragraphs>605</Paragraphs>
  <Slides>43</Slides>
  <Notes>11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43</vt:i4>
      </vt:variant>
    </vt:vector>
  </HeadingPairs>
  <TitlesOfParts>
    <vt:vector size="50" baseType="lpstr">
      <vt:lpstr>ＭＳ Ｐゴシック</vt:lpstr>
      <vt:lpstr>メイリオ</vt:lpstr>
      <vt:lpstr>Arial</vt:lpstr>
      <vt:lpstr>Calibri</vt:lpstr>
      <vt:lpstr>Cambria Math</vt:lpstr>
      <vt:lpstr>Wingdings</vt:lpstr>
      <vt:lpstr>Office テーマ</vt:lpstr>
      <vt:lpstr>デジタルメディア処理1</vt:lpstr>
      <vt:lpstr>井尻敬 – takashiijiri.com</vt:lpstr>
      <vt:lpstr>井尻敬 – takashiijiri.com</vt:lpstr>
      <vt:lpstr>PowerPoint プレゼンテーション</vt:lpstr>
      <vt:lpstr>PowerPoint プレゼンテーション</vt:lpstr>
      <vt:lpstr>教科書（参考資料）</vt:lpstr>
      <vt:lpstr>スケジュール</vt:lpstr>
      <vt:lpstr>ある手法を『理解する』とは？</vt:lpstr>
      <vt:lpstr>Pythonプログラミング演習</vt:lpstr>
      <vt:lpstr>イントロダクション1 </vt:lpstr>
      <vt:lpstr>Vector Graphics と Raster Graphics</vt:lpstr>
      <vt:lpstr>Vector Graphics と Raster Graphics</vt:lpstr>
      <vt:lpstr>Raster  Vector 変換 （Vectorization）</vt:lpstr>
      <vt:lpstr>標本化と量子化</vt:lpstr>
      <vt:lpstr>標本化と量子化</vt:lpstr>
      <vt:lpstr>練習 : 関数の標本化・量子化</vt:lpstr>
      <vt:lpstr>標本化に伴うエイリアシング</vt:lpstr>
      <vt:lpstr>標本化に伴うエイリアシング</vt:lpstr>
      <vt:lpstr>量子化レベル（階調数・画素深度・色深度）</vt:lpstr>
      <vt:lpstr>量子化誤差</vt:lpstr>
      <vt:lpstr>量子化による擬似輪郭</vt:lpstr>
      <vt:lpstr>画像のデータサイズ（未圧縮なら）</vt:lpstr>
      <vt:lpstr>画像フォーマットの階調数</vt:lpstr>
      <vt:lpstr>まとめ: デジタル画像とは</vt:lpstr>
      <vt:lpstr>HDRI合成 （おまけ）</vt:lpstr>
      <vt:lpstr>PowerPoint プレゼンテーション</vt:lpstr>
      <vt:lpstr>ダイナミックレンジ - とは</vt:lpstr>
      <vt:lpstr>HDRI : Motivation</vt:lpstr>
      <vt:lpstr>HDRI : Motivation</vt:lpstr>
      <vt:lpstr>HDRI : HDRIとトーンマッピング</vt:lpstr>
      <vt:lpstr>HDRIの取得</vt:lpstr>
      <vt:lpstr>HDRIを自作してみる</vt:lpstr>
      <vt:lpstr>トーンマッピング（線形）</vt:lpstr>
      <vt:lpstr>トーンマッピング（線形）</vt:lpstr>
      <vt:lpstr>トーンマッピング（HDR合成）</vt:lpstr>
      <vt:lpstr>PowerPoint プレゼンテーション</vt:lpstr>
      <vt:lpstr>PowerPoint プレゼンテーション</vt:lpstr>
      <vt:lpstr>PowerPoint プレゼンテーション</vt:lpstr>
      <vt:lpstr>HDRI合成の補足資料 講義内では取り扱わない予定  </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135</cp:revision>
  <cp:lastPrinted>2017-08-22T05:57:33Z</cp:lastPrinted>
  <dcterms:created xsi:type="dcterms:W3CDTF">2017-01-19T02:23:36Z</dcterms:created>
  <dcterms:modified xsi:type="dcterms:W3CDTF">2017-09-25T15:09:56Z</dcterms:modified>
</cp:coreProperties>
</file>